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7" r:id="rId2"/>
    <p:sldId id="258" r:id="rId3"/>
    <p:sldId id="259" r:id="rId4"/>
    <p:sldId id="260" r:id="rId5"/>
    <p:sldId id="274" r:id="rId6"/>
    <p:sldId id="261" r:id="rId7"/>
    <p:sldId id="262" r:id="rId8"/>
    <p:sldId id="263" r:id="rId9"/>
    <p:sldId id="264" r:id="rId10"/>
    <p:sldId id="268" r:id="rId11"/>
    <p:sldId id="269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1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14AAAD-E2F4-4698-9BF8-098BD0BD1EFE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0CE099-AFF5-4B1F-9EE3-669221F38D2B}">
      <dgm:prSet phldrT="[Text]"/>
      <dgm:spPr/>
      <dgm:t>
        <a:bodyPr/>
        <a:lstStyle/>
        <a:p>
          <a:r>
            <a:rPr lang="en-US" dirty="0"/>
            <a:t>Forming</a:t>
          </a:r>
        </a:p>
      </dgm:t>
    </dgm:pt>
    <dgm:pt modelId="{EC64F690-CBE8-44DF-9EDC-E3CD932306AB}" type="parTrans" cxnId="{5AE5094E-DAFF-4A4A-BED8-16634C327F79}">
      <dgm:prSet/>
      <dgm:spPr/>
      <dgm:t>
        <a:bodyPr/>
        <a:lstStyle/>
        <a:p>
          <a:endParaRPr lang="en-US"/>
        </a:p>
      </dgm:t>
    </dgm:pt>
    <dgm:pt modelId="{48E486ED-5CA4-4C6F-AEF6-3AE5F286F638}" type="sibTrans" cxnId="{5AE5094E-DAFF-4A4A-BED8-16634C327F79}">
      <dgm:prSet/>
      <dgm:spPr/>
      <dgm:t>
        <a:bodyPr/>
        <a:lstStyle/>
        <a:p>
          <a:endParaRPr lang="en-US"/>
        </a:p>
      </dgm:t>
    </dgm:pt>
    <dgm:pt modelId="{4353B135-451C-41A4-A1CC-08CC428E651A}">
      <dgm:prSet phldrT="[Text]" custT="1"/>
      <dgm:spPr>
        <a:solidFill>
          <a:srgbClr val="FFFFCC"/>
        </a:solidFill>
      </dgm:spPr>
      <dgm:t>
        <a:bodyPr anchor="t"/>
        <a:lstStyle/>
        <a:p>
          <a:pPr algn="l">
            <a:buFont typeface="Arial" panose="020B0604020202020204" pitchFamily="34" charset="0"/>
            <a:buNone/>
          </a:pPr>
          <a:r>
            <a:rPr lang="en-US" sz="1800" b="1" dirty="0">
              <a:solidFill>
                <a:schemeClr val="tx1"/>
              </a:solidFill>
            </a:rPr>
            <a:t>-Getting acquainted</a:t>
          </a:r>
        </a:p>
        <a:p>
          <a:pPr algn="l">
            <a:buFont typeface="Arial" panose="020B0604020202020204" pitchFamily="34" charset="0"/>
            <a:buNone/>
          </a:pPr>
          <a:r>
            <a:rPr lang="en-US" sz="1800" b="1" dirty="0">
              <a:solidFill>
                <a:schemeClr val="tx1"/>
              </a:solidFill>
            </a:rPr>
            <a:t>-Uncertainty around roles &amp; goals</a:t>
          </a:r>
        </a:p>
        <a:p>
          <a:pPr algn="l">
            <a:buFont typeface="Arial" panose="020B0604020202020204" pitchFamily="34" charset="0"/>
            <a:buNone/>
          </a:pPr>
          <a:r>
            <a:rPr lang="en-US" sz="1800" b="1" dirty="0">
              <a:solidFill>
                <a:schemeClr val="tx1"/>
              </a:solidFill>
            </a:rPr>
            <a:t>-Formal approach to work meetings &amp; tasks</a:t>
          </a:r>
        </a:p>
        <a:p>
          <a:pPr algn="l">
            <a:buFont typeface="Arial" panose="020B0604020202020204" pitchFamily="34" charset="0"/>
            <a:buNone/>
          </a:pPr>
          <a:r>
            <a:rPr lang="en-US" sz="1800" b="1" dirty="0">
              <a:solidFill>
                <a:schemeClr val="tx1"/>
              </a:solidFill>
            </a:rPr>
            <a:t>-Establishing Ground Rules</a:t>
          </a:r>
        </a:p>
      </dgm:t>
    </dgm:pt>
    <dgm:pt modelId="{C4510C0E-6595-483E-9E51-F38BB98DEA01}" type="parTrans" cxnId="{AF13644D-F92E-4E83-B5F4-AACAA883769B}">
      <dgm:prSet/>
      <dgm:spPr/>
      <dgm:t>
        <a:bodyPr/>
        <a:lstStyle/>
        <a:p>
          <a:endParaRPr lang="en-US"/>
        </a:p>
      </dgm:t>
    </dgm:pt>
    <dgm:pt modelId="{44156A7C-940E-4F56-AEC3-CCBEECFF30DC}" type="sibTrans" cxnId="{AF13644D-F92E-4E83-B5F4-AACAA883769B}">
      <dgm:prSet/>
      <dgm:spPr/>
      <dgm:t>
        <a:bodyPr/>
        <a:lstStyle/>
        <a:p>
          <a:endParaRPr lang="en-US"/>
        </a:p>
      </dgm:t>
    </dgm:pt>
    <dgm:pt modelId="{0607BB81-5798-417F-B079-AED20D45FABE}">
      <dgm:prSet phldrT="[Text]"/>
      <dgm:spPr/>
      <dgm:t>
        <a:bodyPr/>
        <a:lstStyle/>
        <a:p>
          <a:r>
            <a:rPr lang="en-US" dirty="0"/>
            <a:t>Storming</a:t>
          </a:r>
        </a:p>
      </dgm:t>
    </dgm:pt>
    <dgm:pt modelId="{14A60F41-DE41-4530-BB21-D760F3CE8E0F}" type="parTrans" cxnId="{CCFEC82B-ED2C-4061-AC12-FD475FFF11BD}">
      <dgm:prSet/>
      <dgm:spPr/>
      <dgm:t>
        <a:bodyPr/>
        <a:lstStyle/>
        <a:p>
          <a:endParaRPr lang="en-US"/>
        </a:p>
      </dgm:t>
    </dgm:pt>
    <dgm:pt modelId="{AF81E564-00FB-43FB-88C6-383F5DEEECE4}" type="sibTrans" cxnId="{CCFEC82B-ED2C-4061-AC12-FD475FFF11BD}">
      <dgm:prSet/>
      <dgm:spPr/>
      <dgm:t>
        <a:bodyPr/>
        <a:lstStyle/>
        <a:p>
          <a:endParaRPr lang="en-US"/>
        </a:p>
      </dgm:t>
    </dgm:pt>
    <dgm:pt modelId="{3B6467E0-205E-48D7-95C3-3BC9F0A18B98}">
      <dgm:prSet phldrT="[Text]" custT="1"/>
      <dgm:spPr>
        <a:solidFill>
          <a:srgbClr val="FFFFCC"/>
        </a:solidFill>
      </dgm:spPr>
      <dgm:t>
        <a:bodyPr anchor="t"/>
        <a:lstStyle/>
        <a:p>
          <a:pPr algn="l"/>
          <a:r>
            <a:rPr lang="en-US" sz="1800" b="1" dirty="0">
              <a:solidFill>
                <a:schemeClr val="tx1"/>
              </a:solidFill>
            </a:rPr>
            <a:t>-Not feeling like part of team</a:t>
          </a:r>
        </a:p>
        <a:p>
          <a:pPr algn="l"/>
          <a:r>
            <a:rPr lang="en-US" sz="1800" b="1" dirty="0">
              <a:solidFill>
                <a:schemeClr val="tx1"/>
              </a:solidFill>
            </a:rPr>
            <a:t>-Resist control by leader</a:t>
          </a:r>
        </a:p>
        <a:p>
          <a:pPr algn="l"/>
          <a:r>
            <a:rPr lang="en-US" sz="1800" b="1" dirty="0">
              <a:solidFill>
                <a:schemeClr val="tx1"/>
              </a:solidFill>
            </a:rPr>
            <a:t>-Communicating feelings</a:t>
          </a:r>
        </a:p>
        <a:p>
          <a:pPr algn="l"/>
          <a:r>
            <a:rPr lang="en-US" sz="1800" b="1" dirty="0">
              <a:solidFill>
                <a:schemeClr val="tx1"/>
              </a:solidFill>
            </a:rPr>
            <a:t>-Show hostility, frustration, or discomfort</a:t>
          </a:r>
        </a:p>
      </dgm:t>
    </dgm:pt>
    <dgm:pt modelId="{5F2BCDA9-FA18-4112-946A-AE5DCBF07F10}" type="parTrans" cxnId="{38136E3A-F8F6-44DA-BA51-5AAFF4CF91AC}">
      <dgm:prSet/>
      <dgm:spPr/>
      <dgm:t>
        <a:bodyPr/>
        <a:lstStyle/>
        <a:p>
          <a:endParaRPr lang="en-US"/>
        </a:p>
      </dgm:t>
    </dgm:pt>
    <dgm:pt modelId="{870ECA94-06B7-4B42-B53D-1B40D98084E3}" type="sibTrans" cxnId="{38136E3A-F8F6-44DA-BA51-5AAFF4CF91AC}">
      <dgm:prSet/>
      <dgm:spPr/>
      <dgm:t>
        <a:bodyPr/>
        <a:lstStyle/>
        <a:p>
          <a:endParaRPr lang="en-US"/>
        </a:p>
      </dgm:t>
    </dgm:pt>
    <dgm:pt modelId="{DB801EFA-3A22-49A8-A4AF-551A3D3B461A}">
      <dgm:prSet phldrT="[Text]"/>
      <dgm:spPr/>
      <dgm:t>
        <a:bodyPr/>
        <a:lstStyle/>
        <a:p>
          <a:r>
            <a:rPr lang="en-US" dirty="0"/>
            <a:t>Norming</a:t>
          </a:r>
        </a:p>
      </dgm:t>
    </dgm:pt>
    <dgm:pt modelId="{5EF7845B-A04A-4B14-9888-0662899D68A2}" type="parTrans" cxnId="{DF95DEE2-F65C-42FB-9945-EED460250E7C}">
      <dgm:prSet/>
      <dgm:spPr/>
      <dgm:t>
        <a:bodyPr/>
        <a:lstStyle/>
        <a:p>
          <a:endParaRPr lang="en-US"/>
        </a:p>
      </dgm:t>
    </dgm:pt>
    <dgm:pt modelId="{657501AC-6B76-4627-92FE-DB493540071B}" type="sibTrans" cxnId="{DF95DEE2-F65C-42FB-9945-EED460250E7C}">
      <dgm:prSet/>
      <dgm:spPr/>
      <dgm:t>
        <a:bodyPr/>
        <a:lstStyle/>
        <a:p>
          <a:endParaRPr lang="en-US"/>
        </a:p>
      </dgm:t>
    </dgm:pt>
    <dgm:pt modelId="{E0386F3F-496A-4883-9814-DFFA57D1F2CB}">
      <dgm:prSet phldrT="[Text]" custT="1"/>
      <dgm:spPr>
        <a:solidFill>
          <a:srgbClr val="FFFFCC"/>
        </a:solidFill>
      </dgm:spPr>
      <dgm:t>
        <a:bodyPr anchor="t"/>
        <a:lstStyle/>
        <a:p>
          <a:pPr algn="l"/>
          <a:r>
            <a:rPr lang="en-US" sz="1800" b="1" dirty="0">
              <a:solidFill>
                <a:schemeClr val="tx1"/>
              </a:solidFill>
            </a:rPr>
            <a:t>-Feeling part of a team</a:t>
          </a:r>
        </a:p>
        <a:p>
          <a:pPr algn="l"/>
          <a:r>
            <a:rPr lang="en-US" sz="1800" b="1" dirty="0">
              <a:solidFill>
                <a:schemeClr val="tx1"/>
              </a:solidFill>
            </a:rPr>
            <a:t>-Establishing group norms</a:t>
          </a:r>
        </a:p>
        <a:p>
          <a:pPr algn="l"/>
          <a:r>
            <a:rPr lang="en-US" sz="1800" b="1" dirty="0">
              <a:solidFill>
                <a:schemeClr val="tx1"/>
              </a:solidFill>
            </a:rPr>
            <a:t>-Optimism regarding goal attainment</a:t>
          </a:r>
        </a:p>
        <a:p>
          <a:pPr algn="l"/>
          <a:r>
            <a:rPr lang="en-US" sz="1800" b="1" dirty="0">
              <a:solidFill>
                <a:schemeClr val="tx1"/>
              </a:solidFill>
            </a:rPr>
            <a:t>-Accepting and synthesizing various viewpoints</a:t>
          </a:r>
        </a:p>
      </dgm:t>
    </dgm:pt>
    <dgm:pt modelId="{A1A4F269-02C0-4A2B-9F62-7A6A3A814931}" type="parTrans" cxnId="{319E7B93-CE20-42D0-979D-075FA5662A7C}">
      <dgm:prSet/>
      <dgm:spPr/>
      <dgm:t>
        <a:bodyPr/>
        <a:lstStyle/>
        <a:p>
          <a:endParaRPr lang="en-US"/>
        </a:p>
      </dgm:t>
    </dgm:pt>
    <dgm:pt modelId="{D8CC96B8-7E85-4EE4-9F56-50335DB8E1CA}" type="sibTrans" cxnId="{319E7B93-CE20-42D0-979D-075FA5662A7C}">
      <dgm:prSet/>
      <dgm:spPr/>
      <dgm:t>
        <a:bodyPr/>
        <a:lstStyle/>
        <a:p>
          <a:endParaRPr lang="en-US"/>
        </a:p>
      </dgm:t>
    </dgm:pt>
    <dgm:pt modelId="{B0B28639-E402-491D-87AF-174288C7302E}">
      <dgm:prSet phldrT="[Text]"/>
      <dgm:spPr/>
      <dgm:t>
        <a:bodyPr/>
        <a:lstStyle/>
        <a:p>
          <a:r>
            <a:rPr lang="en-US" dirty="0"/>
            <a:t>Performing</a:t>
          </a:r>
        </a:p>
      </dgm:t>
    </dgm:pt>
    <dgm:pt modelId="{36082C0E-FF5C-4C0D-AA14-71629541DF36}" type="parTrans" cxnId="{E7213977-56D0-42E4-B972-BD889B011913}">
      <dgm:prSet/>
      <dgm:spPr/>
      <dgm:t>
        <a:bodyPr/>
        <a:lstStyle/>
        <a:p>
          <a:endParaRPr lang="en-US"/>
        </a:p>
      </dgm:t>
    </dgm:pt>
    <dgm:pt modelId="{83AE534E-BA7E-4698-A7DE-F59F550D89EA}" type="sibTrans" cxnId="{E7213977-56D0-42E4-B972-BD889B011913}">
      <dgm:prSet/>
      <dgm:spPr/>
      <dgm:t>
        <a:bodyPr/>
        <a:lstStyle/>
        <a:p>
          <a:endParaRPr lang="en-US"/>
        </a:p>
      </dgm:t>
    </dgm:pt>
    <dgm:pt modelId="{AB3F900D-ECFB-4A97-B2FF-AF2917F54837}" type="pres">
      <dgm:prSet presAssocID="{1514AAAD-E2F4-4698-9BF8-098BD0BD1EFE}" presName="theList" presStyleCnt="0">
        <dgm:presLayoutVars>
          <dgm:dir/>
          <dgm:animLvl val="lvl"/>
          <dgm:resizeHandles val="exact"/>
        </dgm:presLayoutVars>
      </dgm:prSet>
      <dgm:spPr/>
    </dgm:pt>
    <dgm:pt modelId="{46195598-137C-43C1-8411-D7AC1AF6E6C0}" type="pres">
      <dgm:prSet presAssocID="{700CE099-AFF5-4B1F-9EE3-669221F38D2B}" presName="compNode" presStyleCnt="0"/>
      <dgm:spPr/>
    </dgm:pt>
    <dgm:pt modelId="{F5791B20-C5AB-4FF1-A991-166054D1CE9B}" type="pres">
      <dgm:prSet presAssocID="{700CE099-AFF5-4B1F-9EE3-669221F38D2B}" presName="aNode" presStyleLbl="bgShp" presStyleIdx="0" presStyleCnt="4"/>
      <dgm:spPr/>
    </dgm:pt>
    <dgm:pt modelId="{46C86097-7AA8-4401-9A05-E3A201D642C6}" type="pres">
      <dgm:prSet presAssocID="{700CE099-AFF5-4B1F-9EE3-669221F38D2B}" presName="textNode" presStyleLbl="bgShp" presStyleIdx="0" presStyleCnt="4"/>
      <dgm:spPr/>
    </dgm:pt>
    <dgm:pt modelId="{373E6395-8D17-455B-A5BD-47F75694557B}" type="pres">
      <dgm:prSet presAssocID="{700CE099-AFF5-4B1F-9EE3-669221F38D2B}" presName="compChildNode" presStyleCnt="0"/>
      <dgm:spPr/>
    </dgm:pt>
    <dgm:pt modelId="{BBD87FA3-463D-429E-9724-892DC8C6D2C6}" type="pres">
      <dgm:prSet presAssocID="{700CE099-AFF5-4B1F-9EE3-669221F38D2B}" presName="theInnerList" presStyleCnt="0"/>
      <dgm:spPr/>
    </dgm:pt>
    <dgm:pt modelId="{2745DC1E-46A6-4C1D-9EFF-81B817E31486}" type="pres">
      <dgm:prSet presAssocID="{4353B135-451C-41A4-A1CC-08CC428E651A}" presName="childNode" presStyleLbl="node1" presStyleIdx="0" presStyleCnt="3" custScaleY="120629">
        <dgm:presLayoutVars>
          <dgm:bulletEnabled val="1"/>
        </dgm:presLayoutVars>
      </dgm:prSet>
      <dgm:spPr/>
    </dgm:pt>
    <dgm:pt modelId="{AC696D8C-AE34-4149-9446-2156FE1B35B8}" type="pres">
      <dgm:prSet presAssocID="{700CE099-AFF5-4B1F-9EE3-669221F38D2B}" presName="aSpace" presStyleCnt="0"/>
      <dgm:spPr/>
    </dgm:pt>
    <dgm:pt modelId="{15BE027A-0FE7-4189-B966-C27CC777E9F2}" type="pres">
      <dgm:prSet presAssocID="{0607BB81-5798-417F-B079-AED20D45FABE}" presName="compNode" presStyleCnt="0"/>
      <dgm:spPr/>
    </dgm:pt>
    <dgm:pt modelId="{B33CE1B3-31FE-496C-A407-D48E44D60B13}" type="pres">
      <dgm:prSet presAssocID="{0607BB81-5798-417F-B079-AED20D45FABE}" presName="aNode" presStyleLbl="bgShp" presStyleIdx="1" presStyleCnt="4"/>
      <dgm:spPr/>
    </dgm:pt>
    <dgm:pt modelId="{9A680CC1-3128-49AD-991A-57ED235465BB}" type="pres">
      <dgm:prSet presAssocID="{0607BB81-5798-417F-B079-AED20D45FABE}" presName="textNode" presStyleLbl="bgShp" presStyleIdx="1" presStyleCnt="4"/>
      <dgm:spPr/>
    </dgm:pt>
    <dgm:pt modelId="{608EC452-BCEC-4FFC-B769-97A758200ED0}" type="pres">
      <dgm:prSet presAssocID="{0607BB81-5798-417F-B079-AED20D45FABE}" presName="compChildNode" presStyleCnt="0"/>
      <dgm:spPr/>
    </dgm:pt>
    <dgm:pt modelId="{259689C5-8643-422E-9D8F-ADCB36A9BCB4}" type="pres">
      <dgm:prSet presAssocID="{0607BB81-5798-417F-B079-AED20D45FABE}" presName="theInnerList" presStyleCnt="0"/>
      <dgm:spPr/>
    </dgm:pt>
    <dgm:pt modelId="{793B8181-0A3A-4C88-B724-0F909BA16286}" type="pres">
      <dgm:prSet presAssocID="{3B6467E0-205E-48D7-95C3-3BC9F0A18B98}" presName="childNode" presStyleLbl="node1" presStyleIdx="1" presStyleCnt="3">
        <dgm:presLayoutVars>
          <dgm:bulletEnabled val="1"/>
        </dgm:presLayoutVars>
      </dgm:prSet>
      <dgm:spPr/>
    </dgm:pt>
    <dgm:pt modelId="{BDAEE677-D8A3-4551-AE58-5892A9187450}" type="pres">
      <dgm:prSet presAssocID="{0607BB81-5798-417F-B079-AED20D45FABE}" presName="aSpace" presStyleCnt="0"/>
      <dgm:spPr/>
    </dgm:pt>
    <dgm:pt modelId="{D57E78A9-136E-48A5-964E-91D6B5172828}" type="pres">
      <dgm:prSet presAssocID="{DB801EFA-3A22-49A8-A4AF-551A3D3B461A}" presName="compNode" presStyleCnt="0"/>
      <dgm:spPr/>
    </dgm:pt>
    <dgm:pt modelId="{20552A70-5349-4488-8F3E-A469BA20BBA1}" type="pres">
      <dgm:prSet presAssocID="{DB801EFA-3A22-49A8-A4AF-551A3D3B461A}" presName="aNode" presStyleLbl="bgShp" presStyleIdx="2" presStyleCnt="4"/>
      <dgm:spPr/>
    </dgm:pt>
    <dgm:pt modelId="{E64C6B23-B28C-4A8E-A30E-E9F50B1BC4C4}" type="pres">
      <dgm:prSet presAssocID="{DB801EFA-3A22-49A8-A4AF-551A3D3B461A}" presName="textNode" presStyleLbl="bgShp" presStyleIdx="2" presStyleCnt="4"/>
      <dgm:spPr/>
    </dgm:pt>
    <dgm:pt modelId="{E17B002A-4B92-4D94-816C-7714254A9B23}" type="pres">
      <dgm:prSet presAssocID="{DB801EFA-3A22-49A8-A4AF-551A3D3B461A}" presName="compChildNode" presStyleCnt="0"/>
      <dgm:spPr/>
    </dgm:pt>
    <dgm:pt modelId="{01AD08E7-7194-4F25-9306-8DB7AB174ACE}" type="pres">
      <dgm:prSet presAssocID="{DB801EFA-3A22-49A8-A4AF-551A3D3B461A}" presName="theInnerList" presStyleCnt="0"/>
      <dgm:spPr/>
    </dgm:pt>
    <dgm:pt modelId="{F92B678D-4B68-4694-A3CB-28E32CEAEB83}" type="pres">
      <dgm:prSet presAssocID="{E0386F3F-496A-4883-9814-DFFA57D1F2CB}" presName="childNode" presStyleLbl="node1" presStyleIdx="2" presStyleCnt="3" custLinFactNeighborX="1612" custLinFactNeighborY="944">
        <dgm:presLayoutVars>
          <dgm:bulletEnabled val="1"/>
        </dgm:presLayoutVars>
      </dgm:prSet>
      <dgm:spPr/>
    </dgm:pt>
    <dgm:pt modelId="{DD21DB93-CEC7-498F-A8A4-28A482474932}" type="pres">
      <dgm:prSet presAssocID="{DB801EFA-3A22-49A8-A4AF-551A3D3B461A}" presName="aSpace" presStyleCnt="0"/>
      <dgm:spPr/>
    </dgm:pt>
    <dgm:pt modelId="{79889CB0-9981-4D92-BAAE-8807B7943251}" type="pres">
      <dgm:prSet presAssocID="{B0B28639-E402-491D-87AF-174288C7302E}" presName="compNode" presStyleCnt="0"/>
      <dgm:spPr/>
    </dgm:pt>
    <dgm:pt modelId="{18610FD4-360F-422C-A65A-A6B7410E813D}" type="pres">
      <dgm:prSet presAssocID="{B0B28639-E402-491D-87AF-174288C7302E}" presName="aNode" presStyleLbl="bgShp" presStyleIdx="3" presStyleCnt="4"/>
      <dgm:spPr/>
    </dgm:pt>
    <dgm:pt modelId="{3D47F63D-D400-465F-ACAE-E6D4D69E98AC}" type="pres">
      <dgm:prSet presAssocID="{B0B28639-E402-491D-87AF-174288C7302E}" presName="textNode" presStyleLbl="bgShp" presStyleIdx="3" presStyleCnt="4"/>
      <dgm:spPr/>
    </dgm:pt>
    <dgm:pt modelId="{0C4DE595-93B9-4E6A-AE74-6C2E098E904C}" type="pres">
      <dgm:prSet presAssocID="{B0B28639-E402-491D-87AF-174288C7302E}" presName="compChildNode" presStyleCnt="0"/>
      <dgm:spPr/>
    </dgm:pt>
    <dgm:pt modelId="{7E946432-D078-4A60-86F2-7D5AF4B6AACD}" type="pres">
      <dgm:prSet presAssocID="{B0B28639-E402-491D-87AF-174288C7302E}" presName="theInnerList" presStyleCnt="0"/>
      <dgm:spPr/>
    </dgm:pt>
  </dgm:ptLst>
  <dgm:cxnLst>
    <dgm:cxn modelId="{0F5BB321-9BF0-41D4-AAA3-A598ABFB0C5F}" type="presOf" srcId="{700CE099-AFF5-4B1F-9EE3-669221F38D2B}" destId="{F5791B20-C5AB-4FF1-A991-166054D1CE9B}" srcOrd="0" destOrd="0" presId="urn:microsoft.com/office/officeart/2005/8/layout/lProcess2"/>
    <dgm:cxn modelId="{22C95A22-CDF2-4C57-830A-BF9DA8377CC6}" type="presOf" srcId="{4353B135-451C-41A4-A1CC-08CC428E651A}" destId="{2745DC1E-46A6-4C1D-9EFF-81B817E31486}" srcOrd="0" destOrd="0" presId="urn:microsoft.com/office/officeart/2005/8/layout/lProcess2"/>
    <dgm:cxn modelId="{CCFEC82B-ED2C-4061-AC12-FD475FFF11BD}" srcId="{1514AAAD-E2F4-4698-9BF8-098BD0BD1EFE}" destId="{0607BB81-5798-417F-B079-AED20D45FABE}" srcOrd="1" destOrd="0" parTransId="{14A60F41-DE41-4530-BB21-D760F3CE8E0F}" sibTransId="{AF81E564-00FB-43FB-88C6-383F5DEEECE4}"/>
    <dgm:cxn modelId="{38136E3A-F8F6-44DA-BA51-5AAFF4CF91AC}" srcId="{0607BB81-5798-417F-B079-AED20D45FABE}" destId="{3B6467E0-205E-48D7-95C3-3BC9F0A18B98}" srcOrd="0" destOrd="0" parTransId="{5F2BCDA9-FA18-4112-946A-AE5DCBF07F10}" sibTransId="{870ECA94-06B7-4B42-B53D-1B40D98084E3}"/>
    <dgm:cxn modelId="{C0482542-8B4D-413A-9F93-3D38648F907F}" type="presOf" srcId="{700CE099-AFF5-4B1F-9EE3-669221F38D2B}" destId="{46C86097-7AA8-4401-9A05-E3A201D642C6}" srcOrd="1" destOrd="0" presId="urn:microsoft.com/office/officeart/2005/8/layout/lProcess2"/>
    <dgm:cxn modelId="{AF13644D-F92E-4E83-B5F4-AACAA883769B}" srcId="{700CE099-AFF5-4B1F-9EE3-669221F38D2B}" destId="{4353B135-451C-41A4-A1CC-08CC428E651A}" srcOrd="0" destOrd="0" parTransId="{C4510C0E-6595-483E-9E51-F38BB98DEA01}" sibTransId="{44156A7C-940E-4F56-AEC3-CCBEECFF30DC}"/>
    <dgm:cxn modelId="{CE9DF64D-CCBE-41BA-BAAC-90F8CB91BA8B}" type="presOf" srcId="{E0386F3F-496A-4883-9814-DFFA57D1F2CB}" destId="{F92B678D-4B68-4694-A3CB-28E32CEAEB83}" srcOrd="0" destOrd="0" presId="urn:microsoft.com/office/officeart/2005/8/layout/lProcess2"/>
    <dgm:cxn modelId="{5AE5094E-DAFF-4A4A-BED8-16634C327F79}" srcId="{1514AAAD-E2F4-4698-9BF8-098BD0BD1EFE}" destId="{700CE099-AFF5-4B1F-9EE3-669221F38D2B}" srcOrd="0" destOrd="0" parTransId="{EC64F690-CBE8-44DF-9EDC-E3CD932306AB}" sibTransId="{48E486ED-5CA4-4C6F-AEF6-3AE5F286F638}"/>
    <dgm:cxn modelId="{478E8A61-32A2-43F9-B29F-6A19F09A1D78}" type="presOf" srcId="{3B6467E0-205E-48D7-95C3-3BC9F0A18B98}" destId="{793B8181-0A3A-4C88-B724-0F909BA16286}" srcOrd="0" destOrd="0" presId="urn:microsoft.com/office/officeart/2005/8/layout/lProcess2"/>
    <dgm:cxn modelId="{B006C26E-17D5-4D93-AFDB-0D658432C0D8}" type="presOf" srcId="{DB801EFA-3A22-49A8-A4AF-551A3D3B461A}" destId="{E64C6B23-B28C-4A8E-A30E-E9F50B1BC4C4}" srcOrd="1" destOrd="0" presId="urn:microsoft.com/office/officeart/2005/8/layout/lProcess2"/>
    <dgm:cxn modelId="{E7213977-56D0-42E4-B972-BD889B011913}" srcId="{1514AAAD-E2F4-4698-9BF8-098BD0BD1EFE}" destId="{B0B28639-E402-491D-87AF-174288C7302E}" srcOrd="3" destOrd="0" parTransId="{36082C0E-FF5C-4C0D-AA14-71629541DF36}" sibTransId="{83AE534E-BA7E-4698-A7DE-F59F550D89EA}"/>
    <dgm:cxn modelId="{0952E992-ACCE-473C-B0AF-5F1C38FFFD21}" type="presOf" srcId="{0607BB81-5798-417F-B079-AED20D45FABE}" destId="{B33CE1B3-31FE-496C-A407-D48E44D60B13}" srcOrd="0" destOrd="0" presId="urn:microsoft.com/office/officeart/2005/8/layout/lProcess2"/>
    <dgm:cxn modelId="{319E7B93-CE20-42D0-979D-075FA5662A7C}" srcId="{DB801EFA-3A22-49A8-A4AF-551A3D3B461A}" destId="{E0386F3F-496A-4883-9814-DFFA57D1F2CB}" srcOrd="0" destOrd="0" parTransId="{A1A4F269-02C0-4A2B-9F62-7A6A3A814931}" sibTransId="{D8CC96B8-7E85-4EE4-9F56-50335DB8E1CA}"/>
    <dgm:cxn modelId="{54D9BDA0-E92A-4F75-99A5-4445164A0029}" type="presOf" srcId="{B0B28639-E402-491D-87AF-174288C7302E}" destId="{18610FD4-360F-422C-A65A-A6B7410E813D}" srcOrd="0" destOrd="0" presId="urn:microsoft.com/office/officeart/2005/8/layout/lProcess2"/>
    <dgm:cxn modelId="{217B88A7-999E-4BF8-9657-F1D6B5224856}" type="presOf" srcId="{1514AAAD-E2F4-4698-9BF8-098BD0BD1EFE}" destId="{AB3F900D-ECFB-4A97-B2FF-AF2917F54837}" srcOrd="0" destOrd="0" presId="urn:microsoft.com/office/officeart/2005/8/layout/lProcess2"/>
    <dgm:cxn modelId="{C058D1D8-E804-4C37-9AF1-3A9862E4EC3D}" type="presOf" srcId="{DB801EFA-3A22-49A8-A4AF-551A3D3B461A}" destId="{20552A70-5349-4488-8F3E-A469BA20BBA1}" srcOrd="0" destOrd="0" presId="urn:microsoft.com/office/officeart/2005/8/layout/lProcess2"/>
    <dgm:cxn modelId="{97FF05DB-2E00-459E-AAC2-B44A5E7206D3}" type="presOf" srcId="{B0B28639-E402-491D-87AF-174288C7302E}" destId="{3D47F63D-D400-465F-ACAE-E6D4D69E98AC}" srcOrd="1" destOrd="0" presId="urn:microsoft.com/office/officeart/2005/8/layout/lProcess2"/>
    <dgm:cxn modelId="{6A7D75E1-E09F-460B-AB5F-74BA7CC0C34D}" type="presOf" srcId="{0607BB81-5798-417F-B079-AED20D45FABE}" destId="{9A680CC1-3128-49AD-991A-57ED235465BB}" srcOrd="1" destOrd="0" presId="urn:microsoft.com/office/officeart/2005/8/layout/lProcess2"/>
    <dgm:cxn modelId="{DF95DEE2-F65C-42FB-9945-EED460250E7C}" srcId="{1514AAAD-E2F4-4698-9BF8-098BD0BD1EFE}" destId="{DB801EFA-3A22-49A8-A4AF-551A3D3B461A}" srcOrd="2" destOrd="0" parTransId="{5EF7845B-A04A-4B14-9888-0662899D68A2}" sibTransId="{657501AC-6B76-4627-92FE-DB493540071B}"/>
    <dgm:cxn modelId="{E94BA51B-CB0E-46EA-8F65-9DF69CB5A102}" type="presParOf" srcId="{AB3F900D-ECFB-4A97-B2FF-AF2917F54837}" destId="{46195598-137C-43C1-8411-D7AC1AF6E6C0}" srcOrd="0" destOrd="0" presId="urn:microsoft.com/office/officeart/2005/8/layout/lProcess2"/>
    <dgm:cxn modelId="{AC23AAFB-3F29-4A85-8C2E-9DDF3F8AD3FF}" type="presParOf" srcId="{46195598-137C-43C1-8411-D7AC1AF6E6C0}" destId="{F5791B20-C5AB-4FF1-A991-166054D1CE9B}" srcOrd="0" destOrd="0" presId="urn:microsoft.com/office/officeart/2005/8/layout/lProcess2"/>
    <dgm:cxn modelId="{21F2202C-D9C8-4225-BD23-0F4863912080}" type="presParOf" srcId="{46195598-137C-43C1-8411-D7AC1AF6E6C0}" destId="{46C86097-7AA8-4401-9A05-E3A201D642C6}" srcOrd="1" destOrd="0" presId="urn:microsoft.com/office/officeart/2005/8/layout/lProcess2"/>
    <dgm:cxn modelId="{002A6670-8D12-400F-AAD5-69689D20A05F}" type="presParOf" srcId="{46195598-137C-43C1-8411-D7AC1AF6E6C0}" destId="{373E6395-8D17-455B-A5BD-47F75694557B}" srcOrd="2" destOrd="0" presId="urn:microsoft.com/office/officeart/2005/8/layout/lProcess2"/>
    <dgm:cxn modelId="{54FFAAB8-25ED-4DF2-8631-0F93EB0A572D}" type="presParOf" srcId="{373E6395-8D17-455B-A5BD-47F75694557B}" destId="{BBD87FA3-463D-429E-9724-892DC8C6D2C6}" srcOrd="0" destOrd="0" presId="urn:microsoft.com/office/officeart/2005/8/layout/lProcess2"/>
    <dgm:cxn modelId="{64E9C024-58FE-4078-97AB-112FA25E3EAF}" type="presParOf" srcId="{BBD87FA3-463D-429E-9724-892DC8C6D2C6}" destId="{2745DC1E-46A6-4C1D-9EFF-81B817E31486}" srcOrd="0" destOrd="0" presId="urn:microsoft.com/office/officeart/2005/8/layout/lProcess2"/>
    <dgm:cxn modelId="{CE79A355-9B06-4550-868D-FD3A03618381}" type="presParOf" srcId="{AB3F900D-ECFB-4A97-B2FF-AF2917F54837}" destId="{AC696D8C-AE34-4149-9446-2156FE1B35B8}" srcOrd="1" destOrd="0" presId="urn:microsoft.com/office/officeart/2005/8/layout/lProcess2"/>
    <dgm:cxn modelId="{65E8B880-6EF0-40F4-BF28-BAEACA229B22}" type="presParOf" srcId="{AB3F900D-ECFB-4A97-B2FF-AF2917F54837}" destId="{15BE027A-0FE7-4189-B966-C27CC777E9F2}" srcOrd="2" destOrd="0" presId="urn:microsoft.com/office/officeart/2005/8/layout/lProcess2"/>
    <dgm:cxn modelId="{41CE82EF-EE71-4731-8FFD-52071A872E15}" type="presParOf" srcId="{15BE027A-0FE7-4189-B966-C27CC777E9F2}" destId="{B33CE1B3-31FE-496C-A407-D48E44D60B13}" srcOrd="0" destOrd="0" presId="urn:microsoft.com/office/officeart/2005/8/layout/lProcess2"/>
    <dgm:cxn modelId="{62E21CC2-8AC7-4D64-B6C6-6D7E5E2F6536}" type="presParOf" srcId="{15BE027A-0FE7-4189-B966-C27CC777E9F2}" destId="{9A680CC1-3128-49AD-991A-57ED235465BB}" srcOrd="1" destOrd="0" presId="urn:microsoft.com/office/officeart/2005/8/layout/lProcess2"/>
    <dgm:cxn modelId="{674A86D9-895F-4C7E-83DD-72F721A756F3}" type="presParOf" srcId="{15BE027A-0FE7-4189-B966-C27CC777E9F2}" destId="{608EC452-BCEC-4FFC-B769-97A758200ED0}" srcOrd="2" destOrd="0" presId="urn:microsoft.com/office/officeart/2005/8/layout/lProcess2"/>
    <dgm:cxn modelId="{8A37C7E3-8982-438C-965C-09934805B31D}" type="presParOf" srcId="{608EC452-BCEC-4FFC-B769-97A758200ED0}" destId="{259689C5-8643-422E-9D8F-ADCB36A9BCB4}" srcOrd="0" destOrd="0" presId="urn:microsoft.com/office/officeart/2005/8/layout/lProcess2"/>
    <dgm:cxn modelId="{CAC11750-9AC1-499D-9704-76804C00FC36}" type="presParOf" srcId="{259689C5-8643-422E-9D8F-ADCB36A9BCB4}" destId="{793B8181-0A3A-4C88-B724-0F909BA16286}" srcOrd="0" destOrd="0" presId="urn:microsoft.com/office/officeart/2005/8/layout/lProcess2"/>
    <dgm:cxn modelId="{562D5E9A-51FD-40E6-8FBD-15C77076BE93}" type="presParOf" srcId="{AB3F900D-ECFB-4A97-B2FF-AF2917F54837}" destId="{BDAEE677-D8A3-4551-AE58-5892A9187450}" srcOrd="3" destOrd="0" presId="urn:microsoft.com/office/officeart/2005/8/layout/lProcess2"/>
    <dgm:cxn modelId="{37BEE5D2-F8F7-415B-9CD7-6122EDAF60EB}" type="presParOf" srcId="{AB3F900D-ECFB-4A97-B2FF-AF2917F54837}" destId="{D57E78A9-136E-48A5-964E-91D6B5172828}" srcOrd="4" destOrd="0" presId="urn:microsoft.com/office/officeart/2005/8/layout/lProcess2"/>
    <dgm:cxn modelId="{0E070C24-0783-4DD0-B3AF-E38EF2C28489}" type="presParOf" srcId="{D57E78A9-136E-48A5-964E-91D6B5172828}" destId="{20552A70-5349-4488-8F3E-A469BA20BBA1}" srcOrd="0" destOrd="0" presId="urn:microsoft.com/office/officeart/2005/8/layout/lProcess2"/>
    <dgm:cxn modelId="{7134337B-BE3D-4B4F-849D-31581FE2B709}" type="presParOf" srcId="{D57E78A9-136E-48A5-964E-91D6B5172828}" destId="{E64C6B23-B28C-4A8E-A30E-E9F50B1BC4C4}" srcOrd="1" destOrd="0" presId="urn:microsoft.com/office/officeart/2005/8/layout/lProcess2"/>
    <dgm:cxn modelId="{6CE95E62-8C16-4EA5-9700-20EB8D578EB9}" type="presParOf" srcId="{D57E78A9-136E-48A5-964E-91D6B5172828}" destId="{E17B002A-4B92-4D94-816C-7714254A9B23}" srcOrd="2" destOrd="0" presId="urn:microsoft.com/office/officeart/2005/8/layout/lProcess2"/>
    <dgm:cxn modelId="{7D929C20-3570-47CB-AE96-8C731FCD319F}" type="presParOf" srcId="{E17B002A-4B92-4D94-816C-7714254A9B23}" destId="{01AD08E7-7194-4F25-9306-8DB7AB174ACE}" srcOrd="0" destOrd="0" presId="urn:microsoft.com/office/officeart/2005/8/layout/lProcess2"/>
    <dgm:cxn modelId="{FEE40599-5C24-4592-9CDE-CCE696584406}" type="presParOf" srcId="{01AD08E7-7194-4F25-9306-8DB7AB174ACE}" destId="{F92B678D-4B68-4694-A3CB-28E32CEAEB83}" srcOrd="0" destOrd="0" presId="urn:microsoft.com/office/officeart/2005/8/layout/lProcess2"/>
    <dgm:cxn modelId="{B7BD9513-BA6A-4390-A3A7-48D39098383D}" type="presParOf" srcId="{AB3F900D-ECFB-4A97-B2FF-AF2917F54837}" destId="{DD21DB93-CEC7-498F-A8A4-28A482474932}" srcOrd="5" destOrd="0" presId="urn:microsoft.com/office/officeart/2005/8/layout/lProcess2"/>
    <dgm:cxn modelId="{88974015-82E6-480D-8418-0AA77FD6BB56}" type="presParOf" srcId="{AB3F900D-ECFB-4A97-B2FF-AF2917F54837}" destId="{79889CB0-9981-4D92-BAAE-8807B7943251}" srcOrd="6" destOrd="0" presId="urn:microsoft.com/office/officeart/2005/8/layout/lProcess2"/>
    <dgm:cxn modelId="{D20B2C6F-2A1C-4464-BD45-CD630E79A605}" type="presParOf" srcId="{79889CB0-9981-4D92-BAAE-8807B7943251}" destId="{18610FD4-360F-422C-A65A-A6B7410E813D}" srcOrd="0" destOrd="0" presId="urn:microsoft.com/office/officeart/2005/8/layout/lProcess2"/>
    <dgm:cxn modelId="{C0E7C5BE-8B26-48C7-B5E6-62169BC12810}" type="presParOf" srcId="{79889CB0-9981-4D92-BAAE-8807B7943251}" destId="{3D47F63D-D400-465F-ACAE-E6D4D69E98AC}" srcOrd="1" destOrd="0" presId="urn:microsoft.com/office/officeart/2005/8/layout/lProcess2"/>
    <dgm:cxn modelId="{A03E5F54-A574-43F1-B22D-BAC829038A75}" type="presParOf" srcId="{79889CB0-9981-4D92-BAAE-8807B7943251}" destId="{0C4DE595-93B9-4E6A-AE74-6C2E098E904C}" srcOrd="2" destOrd="0" presId="urn:microsoft.com/office/officeart/2005/8/layout/lProcess2"/>
    <dgm:cxn modelId="{F7CD529A-3D3D-496E-A92E-43AEE1AFCFC7}" type="presParOf" srcId="{0C4DE595-93B9-4E6A-AE74-6C2E098E904C}" destId="{7E946432-D078-4A60-86F2-7D5AF4B6AACD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791B20-C5AB-4FF1-A991-166054D1CE9B}">
      <dsp:nvSpPr>
        <dsp:cNvPr id="0" name=""/>
        <dsp:cNvSpPr/>
      </dsp:nvSpPr>
      <dsp:spPr>
        <a:xfrm>
          <a:off x="2408" y="0"/>
          <a:ext cx="2363150" cy="530340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Forming</a:t>
          </a:r>
        </a:p>
      </dsp:txBody>
      <dsp:txXfrm>
        <a:off x="2408" y="0"/>
        <a:ext cx="2363150" cy="1591021"/>
      </dsp:txXfrm>
    </dsp:sp>
    <dsp:sp modelId="{2745DC1E-46A6-4C1D-9EFF-81B817E31486}">
      <dsp:nvSpPr>
        <dsp:cNvPr id="0" name=""/>
        <dsp:cNvSpPr/>
      </dsp:nvSpPr>
      <dsp:spPr>
        <a:xfrm>
          <a:off x="238723" y="1592815"/>
          <a:ext cx="1890520" cy="3443624"/>
        </a:xfrm>
        <a:prstGeom prst="roundRect">
          <a:avLst>
            <a:gd name="adj" fmla="val 10000"/>
          </a:avLst>
        </a:prstGeom>
        <a:solidFill>
          <a:srgbClr val="FFFF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>
              <a:solidFill>
                <a:schemeClr val="tx1"/>
              </a:solidFill>
            </a:rPr>
            <a:t>-Getting acquainted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>
              <a:solidFill>
                <a:schemeClr val="tx1"/>
              </a:solidFill>
            </a:rPr>
            <a:t>-Uncertainty around roles &amp; goals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>
              <a:solidFill>
                <a:schemeClr val="tx1"/>
              </a:solidFill>
            </a:rPr>
            <a:t>-Formal approach to work meetings &amp; tasks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>
              <a:solidFill>
                <a:schemeClr val="tx1"/>
              </a:solidFill>
            </a:rPr>
            <a:t>-Establishing Ground Rules</a:t>
          </a:r>
        </a:p>
      </dsp:txBody>
      <dsp:txXfrm>
        <a:off x="294094" y="1648186"/>
        <a:ext cx="1779778" cy="3332882"/>
      </dsp:txXfrm>
    </dsp:sp>
    <dsp:sp modelId="{B33CE1B3-31FE-496C-A407-D48E44D60B13}">
      <dsp:nvSpPr>
        <dsp:cNvPr id="0" name=""/>
        <dsp:cNvSpPr/>
      </dsp:nvSpPr>
      <dsp:spPr>
        <a:xfrm>
          <a:off x="2542794" y="0"/>
          <a:ext cx="2363150" cy="530340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Storming</a:t>
          </a:r>
        </a:p>
      </dsp:txBody>
      <dsp:txXfrm>
        <a:off x="2542794" y="0"/>
        <a:ext cx="2363150" cy="1591021"/>
      </dsp:txXfrm>
    </dsp:sp>
    <dsp:sp modelId="{793B8181-0A3A-4C88-B724-0F909BA16286}">
      <dsp:nvSpPr>
        <dsp:cNvPr id="0" name=""/>
        <dsp:cNvSpPr/>
      </dsp:nvSpPr>
      <dsp:spPr>
        <a:xfrm>
          <a:off x="2779109" y="1591021"/>
          <a:ext cx="1890520" cy="3447213"/>
        </a:xfrm>
        <a:prstGeom prst="roundRect">
          <a:avLst>
            <a:gd name="adj" fmla="val 10000"/>
          </a:avLst>
        </a:prstGeom>
        <a:solidFill>
          <a:srgbClr val="FFFF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-Not feeling like part of team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-Resist control by leader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-Communicating feelings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-Show hostility, frustration, or discomfort</a:t>
          </a:r>
        </a:p>
      </dsp:txBody>
      <dsp:txXfrm>
        <a:off x="2834480" y="1646392"/>
        <a:ext cx="1779778" cy="3336471"/>
      </dsp:txXfrm>
    </dsp:sp>
    <dsp:sp modelId="{20552A70-5349-4488-8F3E-A469BA20BBA1}">
      <dsp:nvSpPr>
        <dsp:cNvPr id="0" name=""/>
        <dsp:cNvSpPr/>
      </dsp:nvSpPr>
      <dsp:spPr>
        <a:xfrm>
          <a:off x="5083181" y="0"/>
          <a:ext cx="2363150" cy="530340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Norming</a:t>
          </a:r>
        </a:p>
      </dsp:txBody>
      <dsp:txXfrm>
        <a:off x="5083181" y="0"/>
        <a:ext cx="2363150" cy="1591021"/>
      </dsp:txXfrm>
    </dsp:sp>
    <dsp:sp modelId="{F92B678D-4B68-4694-A3CB-28E32CEAEB83}">
      <dsp:nvSpPr>
        <dsp:cNvPr id="0" name=""/>
        <dsp:cNvSpPr/>
      </dsp:nvSpPr>
      <dsp:spPr>
        <a:xfrm>
          <a:off x="5349971" y="1623563"/>
          <a:ext cx="1890520" cy="3447213"/>
        </a:xfrm>
        <a:prstGeom prst="roundRect">
          <a:avLst>
            <a:gd name="adj" fmla="val 10000"/>
          </a:avLst>
        </a:prstGeom>
        <a:solidFill>
          <a:srgbClr val="FFFF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-Feeling part of a team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-Establishing group norms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-Optimism regarding goal attainment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-Accepting and synthesizing various viewpoints</a:t>
          </a:r>
        </a:p>
      </dsp:txBody>
      <dsp:txXfrm>
        <a:off x="5405342" y="1678934"/>
        <a:ext cx="1779778" cy="3336471"/>
      </dsp:txXfrm>
    </dsp:sp>
    <dsp:sp modelId="{18610FD4-360F-422C-A65A-A6B7410E813D}">
      <dsp:nvSpPr>
        <dsp:cNvPr id="0" name=""/>
        <dsp:cNvSpPr/>
      </dsp:nvSpPr>
      <dsp:spPr>
        <a:xfrm>
          <a:off x="7623567" y="0"/>
          <a:ext cx="2363150" cy="530340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Performing</a:t>
          </a:r>
        </a:p>
      </dsp:txBody>
      <dsp:txXfrm>
        <a:off x="7623567" y="0"/>
        <a:ext cx="2363150" cy="15910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53987D-6F90-4845-855D-ADD3AB52A577}" type="datetimeFigureOut">
              <a:rPr lang="en-US" smtClean="0"/>
              <a:t>12/21/21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FCC5B-664A-4165-B292-D022E4ADE6EE}" type="slidenum">
              <a:rPr lang="en-US" b="1" smtClean="0"/>
              <a:t>‹#›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849644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88B70-2FF6-447B-858E-5A5DA04B12D4}" type="datetimeFigureOut">
              <a:rPr lang="en-US" smtClean="0"/>
              <a:t>12/21/21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4F307-9F24-4E06-AB13-209B4F267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571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2098220" y="1542030"/>
            <a:ext cx="8776609" cy="252435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98219" y="1584862"/>
            <a:ext cx="8776609" cy="1134835"/>
          </a:xfrm>
          <a:ln>
            <a:noFill/>
          </a:ln>
        </p:spPr>
        <p:txBody>
          <a:bodyPr anchor="b">
            <a:normAutofit/>
          </a:bodyPr>
          <a:lstStyle>
            <a:lvl1pPr algn="ctr"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8220" y="3010946"/>
            <a:ext cx="8776609" cy="104829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88178" y="6356350"/>
            <a:ext cx="59483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5/26/2015 www.GlacierPointSolutions.com ~ (562)434-7822 ~ Donna@DonnaSchilder.com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36516" y="6356350"/>
            <a:ext cx="2183292" cy="365125"/>
          </a:xfrm>
        </p:spPr>
        <p:txBody>
          <a:bodyPr/>
          <a:lstStyle/>
          <a:p>
            <a:fld id="{1CA093FF-0709-489F-960B-E0D5A32CFF6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918" y="252570"/>
            <a:ext cx="3452305" cy="9120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394" y="460386"/>
            <a:ext cx="4198516" cy="4858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799" y="4284774"/>
            <a:ext cx="1967009" cy="1976918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 userDrawn="1"/>
        </p:nvSpPr>
        <p:spPr>
          <a:xfrm>
            <a:off x="2098219" y="4641735"/>
            <a:ext cx="8776609" cy="1714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0" baseline="0" dirty="0"/>
              <a:t>Donna Schilder, MCC, </a:t>
            </a:r>
          </a:p>
          <a:p>
            <a:r>
              <a:rPr lang="en-US" sz="2000" dirty="0"/>
              <a:t>Executive &amp; Career Coach &amp; President</a:t>
            </a:r>
          </a:p>
          <a:p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8" r="11265"/>
          <a:stretch/>
        </p:blipFill>
        <p:spPr>
          <a:xfrm>
            <a:off x="26447" y="1534886"/>
            <a:ext cx="1608332" cy="482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866676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5950" y="706019"/>
            <a:ext cx="9467850" cy="984670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5949" y="1752147"/>
            <a:ext cx="9481457" cy="426493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63436" y="6356350"/>
            <a:ext cx="956854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@</a:t>
            </a:r>
            <a:fld id="{181B60C6-3CD4-4FE7-B08D-3B8807C220F0}" type="datetime1">
              <a:rPr lang="en-US" smtClean="0"/>
              <a:pPr/>
              <a:t>12/21/21</a:t>
            </a:fld>
            <a:r>
              <a:rPr lang="en-US" dirty="0"/>
              <a:t> Glacier Point Solutions, Inc. ~  GlacierPointSolutions.com ~ Donna Schilder ~ (562)434-7822 ~ Donna@GlacierPointSolutions.com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31978" y="6356350"/>
            <a:ext cx="421821" cy="365125"/>
          </a:xfrm>
        </p:spPr>
        <p:txBody>
          <a:bodyPr/>
          <a:lstStyle/>
          <a:p>
            <a:fld id="{1CA093FF-0709-489F-960B-E0D5A32CFF6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607" y="179728"/>
            <a:ext cx="1992192" cy="5262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326392"/>
            <a:ext cx="459921" cy="3950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8" r="11265"/>
          <a:stretch/>
        </p:blipFill>
        <p:spPr>
          <a:xfrm>
            <a:off x="0" y="706019"/>
            <a:ext cx="1771650" cy="531106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1885950" y="1690689"/>
            <a:ext cx="948145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0416496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8" r="11265"/>
          <a:stretch/>
        </p:blipFill>
        <p:spPr>
          <a:xfrm>
            <a:off x="0" y="706019"/>
            <a:ext cx="1771650" cy="5311060"/>
          </a:xfrm>
          <a:prstGeom prst="rect">
            <a:avLst/>
          </a:prstGeom>
        </p:spPr>
      </p:pic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363436" y="6356350"/>
            <a:ext cx="95685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@</a:t>
            </a:r>
            <a:fld id="{181B60C6-3CD4-4FE7-B08D-3B8807C220F0}" type="datetime1">
              <a:rPr lang="en-US" smtClean="0"/>
              <a:pPr/>
              <a:t>12/21/21</a:t>
            </a:fld>
            <a:r>
              <a:rPr lang="en-US"/>
              <a:t> Glacier Point Solutions, Inc. ~  GlacierPointSolutions.com ~ Donna Schilder ~ (562)434-7822 ~ Donna@GlacierPointSolutions.com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326392"/>
            <a:ext cx="459921" cy="395083"/>
          </a:xfrm>
          <a:prstGeom prst="rect">
            <a:avLst/>
          </a:prstGeom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31978" y="6356350"/>
            <a:ext cx="421821" cy="365125"/>
          </a:xfrm>
        </p:spPr>
        <p:txBody>
          <a:bodyPr/>
          <a:lstStyle/>
          <a:p>
            <a:fld id="{1CA093FF-0709-489F-960B-E0D5A32CFF6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607" y="179728"/>
            <a:ext cx="1992192" cy="52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8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1CC61C-8BCD-4309-B3F1-C2FB1DD912F5}" type="datetimeFigureOut">
              <a:rPr lang="en-US" smtClean="0"/>
              <a:t>12/21/21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160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1CC61C-8BCD-4309-B3F1-C2FB1DD912F5}" type="datetimeFigureOut">
              <a:rPr lang="en-US" smtClean="0"/>
              <a:t>12/21/21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1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1CC61C-8BCD-4309-B3F1-C2FB1DD912F5}" type="datetimeFigureOut">
              <a:rPr lang="en-US" smtClean="0"/>
              <a:t>12/21/21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945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1CC61C-8BCD-4309-B3F1-C2FB1DD912F5}" type="datetimeFigureOut">
              <a:rPr lang="en-US" smtClean="0"/>
              <a:t>12/21/21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266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1CC61C-8BCD-4309-B3F1-C2FB1DD912F5}" type="datetimeFigureOut">
              <a:rPr lang="en-US" smtClean="0"/>
              <a:t>12/21/21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85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1CC61C-8BCD-4309-B3F1-C2FB1DD912F5}" type="datetimeFigureOut">
              <a:rPr lang="en-US" smtClean="0"/>
              <a:t>12/21/21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358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1CC61C-8BCD-4309-B3F1-C2FB1DD912F5}" type="datetimeFigureOut">
              <a:rPr lang="en-US" smtClean="0"/>
              <a:t>12/21/21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23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1CC61C-8BCD-4309-B3F1-C2FB1DD912F5}" type="datetimeFigureOut">
              <a:rPr lang="en-US" smtClean="0"/>
              <a:t>12/21/21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026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24BEB-F4FC-49B0-AF12-04C2993F6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585" y="214314"/>
            <a:ext cx="10390716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E91693-BC9D-4C3A-A7C4-E0ED8E97DEA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6E4FA-CDD9-4A1B-8976-80C5D60916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601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B7A429-1093-4E8F-9EFA-2D848D30F1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49400" y="6243638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DA9AF7-B593-48AE-BA24-0FAC321B3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768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3712C9-EE30-4975-957C-B61E1495D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9533" y="6243638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AF26214D-73A4-4553-A137-D9D66E6811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6517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06018"/>
            <a:ext cx="10515600" cy="984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093FF-0709-489F-960B-E0D5A32CFF6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80162"/>
            <a:ext cx="77724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D1CC61C-8BCD-4309-B3F1-C2FB1DD912F5}" type="datetimeFigureOut">
              <a:rPr lang="en-US" smtClean="0"/>
              <a:pPr/>
              <a:t>12/21/21</a:t>
            </a:fld>
            <a:r>
              <a:rPr lang="en-US" dirty="0"/>
              <a:t> GlacierPointSolutions.com ~ Donna Schilder, President ~ (562)434-7822 ~ Donna@GlacierPointSolutions.com</a:t>
            </a:r>
          </a:p>
        </p:txBody>
      </p:sp>
    </p:spTree>
    <p:extLst>
      <p:ext uri="{BB962C8B-B14F-4D97-AF65-F5344CB8AC3E}">
        <p14:creationId xmlns:p14="http://schemas.microsoft.com/office/powerpoint/2010/main" val="957575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  <p:sldLayoutId id="2147483663" r:id="rId4"/>
    <p:sldLayoutId id="2147483664" r:id="rId5"/>
    <p:sldLayoutId id="2147483665" r:id="rId6"/>
    <p:sldLayoutId id="2147483666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ndtools.com/pages/article/newLDR_86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>
            <a:extLst>
              <a:ext uri="{FF2B5EF4-FFF2-40B4-BE49-F238E27FC236}">
                <a16:creationId xmlns:a16="http://schemas.microsoft.com/office/drawing/2014/main" id="{5A06F6FC-CBFD-4671-81F3-2F534632508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b="0" kern="1200">
                <a:solidFill>
                  <a:schemeClr val="bg2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fld id="{F0CC7BD4-9528-472F-B938-14494EC70ED6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D60FDC9B-EEC9-498E-A035-71CA34C6AC2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98219" y="1584862"/>
            <a:ext cx="8776609" cy="1690353"/>
          </a:xfrm>
        </p:spPr>
        <p:txBody>
          <a:bodyPr/>
          <a:lstStyle/>
          <a:p>
            <a:r>
              <a:rPr lang="en-US" altLang="en-US" dirty="0"/>
              <a:t>Stages of Team Growth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3972CCF-683F-4492-BAFC-E09F2A7AB03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269673" y="5569527"/>
            <a:ext cx="6400800" cy="457200"/>
          </a:xfrm>
        </p:spPr>
        <p:txBody>
          <a:bodyPr>
            <a:normAutofit/>
          </a:bodyPr>
          <a:lstStyle/>
          <a:p>
            <a:r>
              <a:rPr lang="en-US" altLang="en-US" sz="2000" dirty="0"/>
              <a:t>www.GlacierPointSolutions.com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E7314EA-3B83-4025-AC12-F19B89938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DEB4D-016F-43A0-91D4-94B19F3E4E5A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1EAAB118-6869-499B-A971-C4EB38B2A0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Team Member Role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757EB73-2C13-47D5-9C30-942E30247F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Contribute fully</a:t>
            </a:r>
          </a:p>
          <a:p>
            <a:r>
              <a:rPr lang="en-US" altLang="en-US" dirty="0"/>
              <a:t>Provide new ideas</a:t>
            </a:r>
          </a:p>
          <a:p>
            <a:r>
              <a:rPr lang="en-US" altLang="en-US" dirty="0"/>
              <a:t>Protect new ideas</a:t>
            </a:r>
          </a:p>
          <a:p>
            <a:r>
              <a:rPr lang="en-US" altLang="en-US" dirty="0"/>
              <a:t>Share tasks equally</a:t>
            </a:r>
          </a:p>
          <a:p>
            <a:r>
              <a:rPr lang="en-US" altLang="en-US" dirty="0"/>
              <a:t>Listen well </a:t>
            </a:r>
          </a:p>
          <a:p>
            <a:r>
              <a:rPr lang="en-US" altLang="en-US" dirty="0"/>
              <a:t>Seek to understand other points of view</a:t>
            </a:r>
          </a:p>
          <a:p>
            <a:r>
              <a:rPr lang="en-US" altLang="en-US" dirty="0"/>
              <a:t>Share tasks</a:t>
            </a:r>
          </a:p>
          <a:p>
            <a:r>
              <a:rPr lang="en-US" altLang="en-US" dirty="0"/>
              <a:t>Facilitate team behavior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080B413-7777-4AD9-946C-5CD9F1900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2B68-FFF0-4A5A-9B59-4DB09EA7DCFA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705721CF-DB40-477B-B5DA-B29D7D5FEF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Leader Role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50A5F8B5-757D-4BE3-90CF-4D52D0081A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5402" y="1782833"/>
            <a:ext cx="6314959" cy="4264932"/>
          </a:xfrm>
        </p:spPr>
        <p:txBody>
          <a:bodyPr/>
          <a:lstStyle/>
          <a:p>
            <a:r>
              <a:rPr lang="en-US" altLang="en-US" dirty="0"/>
              <a:t>Coordinate meetings</a:t>
            </a:r>
          </a:p>
          <a:p>
            <a:r>
              <a:rPr lang="en-US" altLang="en-US" dirty="0"/>
              <a:t>Keep meetings on track</a:t>
            </a:r>
          </a:p>
          <a:p>
            <a:r>
              <a:rPr lang="en-US" altLang="en-US" dirty="0"/>
              <a:t>Set agenda</a:t>
            </a:r>
          </a:p>
          <a:p>
            <a:r>
              <a:rPr lang="en-US" altLang="en-US" dirty="0"/>
              <a:t>Create a positive, supportive climate</a:t>
            </a:r>
          </a:p>
          <a:p>
            <a:r>
              <a:rPr lang="en-US" altLang="en-US" dirty="0"/>
              <a:t>Maintain momentum and group morale</a:t>
            </a:r>
          </a:p>
          <a:p>
            <a:r>
              <a:rPr lang="en-US" altLang="en-US" dirty="0"/>
              <a:t>Protect new ideas</a:t>
            </a:r>
          </a:p>
          <a:p>
            <a:r>
              <a:rPr lang="en-US" altLang="en-US" dirty="0"/>
              <a:t>Delegate tasks</a:t>
            </a:r>
          </a:p>
        </p:txBody>
      </p:sp>
      <p:pic>
        <p:nvPicPr>
          <p:cNvPr id="3" name="Picture 2" descr="A group of people sitt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5B04ED69-2FF5-2B44-A788-F67218DE9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416" y="1901668"/>
            <a:ext cx="3432502" cy="22929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775CD11-EDED-4954-980F-0E4B436CC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2356D-17FC-4550-84A0-4DD2F0DBF607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83A8D66B-0B7C-4E7B-90B6-EED442D5B1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Stages of Team Growth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EB3AB76-E7C1-4D79-A145-9AEF1AAF57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85949" y="1752147"/>
            <a:ext cx="9481457" cy="4969328"/>
          </a:xfrm>
        </p:spPr>
        <p:txBody>
          <a:bodyPr/>
          <a:lstStyle/>
          <a:p>
            <a:r>
              <a:rPr lang="en-US" altLang="en-US" dirty="0"/>
              <a:t>Forming</a:t>
            </a:r>
          </a:p>
          <a:p>
            <a:r>
              <a:rPr lang="en-US" altLang="en-US" dirty="0"/>
              <a:t>Storming</a:t>
            </a:r>
          </a:p>
          <a:p>
            <a:r>
              <a:rPr lang="en-US" altLang="en-US" dirty="0"/>
              <a:t>Norming</a:t>
            </a:r>
          </a:p>
          <a:p>
            <a:r>
              <a:rPr lang="en-US" altLang="en-US" dirty="0"/>
              <a:t>Performing*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pPr marL="0" indent="0">
              <a:buNone/>
            </a:pPr>
            <a:r>
              <a:rPr lang="en-US" altLang="en-US" i="1" dirty="0">
                <a:hlinkClick r:id="rId2"/>
              </a:rPr>
              <a:t>*Tuckman’s Model </a:t>
            </a:r>
            <a:r>
              <a:rPr lang="en-US" altLang="en-US" i="1" dirty="0"/>
              <a:t>for Nurturing a Team to High Performance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9BC2F4-E076-4FD0-A19B-DAA3BA2D5E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199" y="6447133"/>
            <a:ext cx="10273145" cy="274342"/>
          </a:xfrm>
        </p:spPr>
        <p:txBody>
          <a:bodyPr/>
          <a:lstStyle/>
          <a:p>
            <a:r>
              <a:rPr lang="en-US" dirty="0"/>
              <a:t>@</a:t>
            </a:r>
            <a:fld id="{181B60C6-3CD4-4FE7-B08D-3B8807C220F0}" type="datetime1">
              <a:rPr lang="en-US" smtClean="0"/>
              <a:pPr/>
              <a:t>12/21/21</a:t>
            </a:fld>
            <a:r>
              <a:rPr lang="en-US" dirty="0"/>
              <a:t> Glacier Point Solutions, Inc. ~  GlacierPointSolutions.com ~ Donna Schilder ~ (562)434-7822 ~ Donna@GlacierPointSolutions.com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81DE1F-005D-46AE-99D8-589F4FB3A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093FF-0709-489F-960B-E0D5A32CFF65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C4A3937-A5C1-43AA-B423-C92D07DB3F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8491791"/>
              </p:ext>
            </p:extLst>
          </p:nvPr>
        </p:nvGraphicFramePr>
        <p:xfrm>
          <a:off x="969819" y="1052944"/>
          <a:ext cx="9989126" cy="5303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96DDA23-9774-41AF-AB04-B39B1F5B99D8}"/>
              </a:ext>
            </a:extLst>
          </p:cNvPr>
          <p:cNvSpPr/>
          <p:nvPr/>
        </p:nvSpPr>
        <p:spPr>
          <a:xfrm>
            <a:off x="8835736" y="2632364"/>
            <a:ext cx="1932877" cy="3491346"/>
          </a:xfrm>
          <a:prstGeom prst="roundRect">
            <a:avLst/>
          </a:prstGeom>
          <a:solidFill>
            <a:srgbClr val="FFFF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>
                <a:solidFill>
                  <a:schemeClr val="tx1"/>
                </a:solidFill>
              </a:rPr>
              <a:t>-Trusting</a:t>
            </a:r>
          </a:p>
          <a:p>
            <a:r>
              <a:rPr lang="en-US" b="1" dirty="0">
                <a:solidFill>
                  <a:schemeClr val="tx1"/>
                </a:solidFill>
              </a:rPr>
              <a:t>-Flexibility</a:t>
            </a:r>
          </a:p>
          <a:p>
            <a:r>
              <a:rPr lang="en-US" b="1" dirty="0">
                <a:solidFill>
                  <a:schemeClr val="tx1"/>
                </a:solidFill>
              </a:rPr>
              <a:t>-Feeling equal</a:t>
            </a:r>
          </a:p>
          <a:p>
            <a:r>
              <a:rPr lang="en-US" b="1" dirty="0">
                <a:solidFill>
                  <a:schemeClr val="tx1"/>
                </a:solidFill>
              </a:rPr>
              <a:t>-Supporting each other</a:t>
            </a:r>
          </a:p>
          <a:p>
            <a:r>
              <a:rPr lang="en-US" b="1" dirty="0">
                <a:solidFill>
                  <a:schemeClr val="tx1"/>
                </a:solidFill>
              </a:rPr>
              <a:t>-Efficiently making decisions</a:t>
            </a:r>
          </a:p>
          <a:p>
            <a:r>
              <a:rPr lang="en-US" b="1" dirty="0">
                <a:solidFill>
                  <a:schemeClr val="tx1"/>
                </a:solidFill>
              </a:rPr>
              <a:t>-Accepting failures</a:t>
            </a:r>
          </a:p>
          <a:p>
            <a:r>
              <a:rPr lang="en-US" b="1" dirty="0">
                <a:solidFill>
                  <a:schemeClr val="tx1"/>
                </a:solidFill>
              </a:rPr>
              <a:t>-Celebrate successes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C26E3E-11D2-4F6E-A43B-E310B49C2399}"/>
              </a:ext>
            </a:extLst>
          </p:cNvPr>
          <p:cNvSpPr txBox="1"/>
          <p:nvPr/>
        </p:nvSpPr>
        <p:spPr>
          <a:xfrm>
            <a:off x="1056443" y="315829"/>
            <a:ext cx="9639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Stages of Team Growth</a:t>
            </a:r>
          </a:p>
        </p:txBody>
      </p:sp>
    </p:spTree>
    <p:extLst>
      <p:ext uri="{BB962C8B-B14F-4D97-AF65-F5344CB8AC3E}">
        <p14:creationId xmlns:p14="http://schemas.microsoft.com/office/powerpoint/2010/main" val="265447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DABD52-65C0-499C-BB9E-044244D46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0F188-8247-44BF-8BDE-E6339803FB2C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8B670275-98DF-46C2-BB94-E853C69AA3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Forming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7A5F0E1-5AF5-426C-B834-888AD5F203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2057400"/>
            <a:ext cx="8229600" cy="4800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dirty="0"/>
              <a:t>Excitement, anticipation, optimism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Pride in being chosen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Tentative attachment to the team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Apprehension, suspicion, fear, anxiety</a:t>
            </a:r>
          </a:p>
          <a:p>
            <a:pPr>
              <a:lnSpc>
                <a:spcPct val="80000"/>
              </a:lnSpc>
            </a:pPr>
            <a:endParaRPr lang="en-US" altLang="en-US" dirty="0"/>
          </a:p>
          <a:p>
            <a:pPr>
              <a:lnSpc>
                <a:spcPct val="80000"/>
              </a:lnSpc>
            </a:pPr>
            <a:r>
              <a:rPr lang="en-US" altLang="en-US" u="sng" dirty="0"/>
              <a:t>Behaviors Observed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Attempts to define the tasks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Attempts to determine acceptable group behavior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Abstract discussions of concepts and issues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Complaints</a:t>
            </a:r>
          </a:p>
          <a:p>
            <a:pPr>
              <a:lnSpc>
                <a:spcPct val="80000"/>
              </a:lnSpc>
            </a:pPr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63E04A3-DF6F-4748-B0FB-275A401DC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E03E6-3D3B-4649-9984-DD75C924D533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2F86EC43-E0E6-4C95-B496-6ADDE3BD0C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Storming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1D42C48-69CF-4B12-ACB5-9445B42C43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85949" y="1752146"/>
            <a:ext cx="9690533" cy="460420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Resistance to the task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Sharp fluctuations in attitude about the team’s tasks and goals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Confusion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Frustration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Animosity</a:t>
            </a:r>
          </a:p>
          <a:p>
            <a:endParaRPr lang="en-US" altLang="en-US" u="sng" dirty="0"/>
          </a:p>
          <a:p>
            <a:r>
              <a:rPr lang="en-US" altLang="en-US" u="sng" dirty="0"/>
              <a:t>Behaviors Observed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Arguing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Defensiveness</a:t>
            </a:r>
          </a:p>
          <a:p>
            <a:r>
              <a:rPr lang="en-US" altLang="en-US" dirty="0"/>
              <a:t>Perceived pecking order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Questioning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Unrealistic goals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FDAFD05-7852-4EBA-872B-5D1ADF599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7C1AB-EF3F-460E-BA0F-16676255A1DE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43C74919-3AAA-4C4B-B9C8-E9B18909BF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Norming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D3F2F0F-2401-402A-A217-B8C7987E55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981200"/>
            <a:ext cx="8229600" cy="4648200"/>
          </a:xfrm>
        </p:spPr>
        <p:txBody>
          <a:bodyPr>
            <a:normAutofit/>
          </a:bodyPr>
          <a:lstStyle/>
          <a:p>
            <a:r>
              <a:rPr lang="en-US" altLang="en-US" dirty="0"/>
              <a:t>A new ability to express criticism constructively</a:t>
            </a:r>
          </a:p>
          <a:p>
            <a:r>
              <a:rPr lang="en-US" altLang="en-US" dirty="0"/>
              <a:t>Acceptance of membership in the team</a:t>
            </a:r>
          </a:p>
          <a:p>
            <a:r>
              <a:rPr lang="en-US" altLang="en-US" dirty="0"/>
              <a:t>Relief that it seems everything is going to work out</a:t>
            </a:r>
          </a:p>
          <a:p>
            <a:pPr marL="0" indent="0">
              <a:buNone/>
            </a:pPr>
            <a:endParaRPr lang="en-US" altLang="en-US" u="sng" dirty="0"/>
          </a:p>
          <a:p>
            <a:r>
              <a:rPr lang="en-US" altLang="en-US" u="sng" dirty="0"/>
              <a:t>Behaviors Observed</a:t>
            </a:r>
          </a:p>
          <a:p>
            <a:r>
              <a:rPr lang="en-US" altLang="en-US" dirty="0"/>
              <a:t>Attempts at harmony</a:t>
            </a:r>
          </a:p>
          <a:p>
            <a:r>
              <a:rPr lang="en-US" altLang="en-US" dirty="0"/>
              <a:t>More friendliness and confiding in each other</a:t>
            </a:r>
          </a:p>
          <a:p>
            <a:r>
              <a:rPr lang="en-US" altLang="en-US" dirty="0"/>
              <a:t>A sense of team cohesion</a:t>
            </a:r>
          </a:p>
          <a:p>
            <a:r>
              <a:rPr lang="en-US" altLang="en-US" dirty="0"/>
              <a:t>Maintaining Ground Rules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1DF4F85-AB7D-4D2B-8374-1A32C7CFB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6EE43-430D-44E0-B147-B2AFE344E295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794FD3C2-230D-4BA0-A9F5-18B519074C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Performing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933BFA52-A501-4D58-A27E-5FF6573B29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85949" y="1752146"/>
            <a:ext cx="9481457" cy="4781819"/>
          </a:xfrm>
        </p:spPr>
        <p:txBody>
          <a:bodyPr>
            <a:normAutofit fontScale="70000" lnSpcReduction="20000"/>
          </a:bodyPr>
          <a:lstStyle/>
          <a:p>
            <a:r>
              <a:rPr lang="en-US" altLang="en-US" dirty="0"/>
              <a:t>Satisfaction</a:t>
            </a:r>
          </a:p>
          <a:p>
            <a:r>
              <a:rPr lang="en-US" altLang="en-US" dirty="0"/>
              <a:t>Calm</a:t>
            </a:r>
          </a:p>
          <a:p>
            <a:r>
              <a:rPr lang="en-US" altLang="en-US"/>
              <a:t>Energy</a:t>
            </a:r>
            <a:endParaRPr lang="en-US" altLang="en-US" dirty="0"/>
          </a:p>
          <a:p>
            <a:endParaRPr lang="en-US" altLang="en-US" dirty="0"/>
          </a:p>
          <a:p>
            <a:r>
              <a:rPr lang="en-US" altLang="en-US" u="sng" dirty="0"/>
              <a:t>Behaviors Observed</a:t>
            </a:r>
          </a:p>
          <a:p>
            <a:r>
              <a:rPr lang="en-US" altLang="en-US" dirty="0"/>
              <a:t>Insights into personal and group process</a:t>
            </a:r>
          </a:p>
          <a:p>
            <a:r>
              <a:rPr lang="en-US" altLang="en-US" dirty="0"/>
              <a:t>Ability give and receive feedback</a:t>
            </a:r>
          </a:p>
          <a:p>
            <a:r>
              <a:rPr lang="en-US" altLang="en-US" dirty="0"/>
              <a:t>Constructive self change</a:t>
            </a:r>
          </a:p>
          <a:p>
            <a:r>
              <a:rPr lang="en-US" altLang="en-US" dirty="0"/>
              <a:t>Understanding and accepting of each other’s strengths and weaknesses</a:t>
            </a:r>
          </a:p>
          <a:p>
            <a:r>
              <a:rPr lang="en-US" altLang="en-US" dirty="0"/>
              <a:t>Satisfied with the team’s progress</a:t>
            </a:r>
          </a:p>
          <a:p>
            <a:r>
              <a:rPr lang="en-US" altLang="en-US" dirty="0"/>
              <a:t>Collaboration</a:t>
            </a:r>
          </a:p>
          <a:p>
            <a:r>
              <a:rPr lang="en-US" altLang="en-US" dirty="0"/>
              <a:t>Synergy, creativity, innovation, protecting new ideas</a:t>
            </a:r>
          </a:p>
          <a:p>
            <a:r>
              <a:rPr lang="en-US" altLang="en-US" dirty="0"/>
              <a:t>Ability to prevent problems</a:t>
            </a:r>
          </a:p>
          <a:p>
            <a:r>
              <a:rPr lang="en-US" altLang="en-US" dirty="0"/>
              <a:t>Close attachment to the team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E94315-AB6A-455D-A0CB-3285097BA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9703D-A38C-475F-8ADA-BECB8AA47ABE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5E61790C-8BDE-4397-9408-25649BB802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Movement Between Stages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6E594BBE-8260-4CEC-978B-DB1946370B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altLang="en-US" dirty="0"/>
              <a:t>Movement through the stages is not linear. A team can get to Norming and fall back into Storming or move back and forth between stages.</a:t>
            </a:r>
          </a:p>
          <a:p>
            <a:r>
              <a:rPr lang="en-US" altLang="en-US" dirty="0"/>
              <a:t>The goal is to stay in Performing as much of the time as possible.</a:t>
            </a:r>
          </a:p>
          <a:p>
            <a:endParaRPr lang="en-US" altLang="en-US" dirty="0"/>
          </a:p>
          <a:p>
            <a:r>
              <a:rPr lang="en-US" altLang="en-US" dirty="0"/>
              <a:t>Forming</a:t>
            </a:r>
          </a:p>
          <a:p>
            <a:r>
              <a:rPr lang="en-US" altLang="en-US" dirty="0"/>
              <a:t>Storming</a:t>
            </a:r>
          </a:p>
          <a:p>
            <a:r>
              <a:rPr lang="en-US" altLang="en-US" dirty="0"/>
              <a:t>Norming</a:t>
            </a:r>
          </a:p>
          <a:p>
            <a:r>
              <a:rPr lang="en-US" altLang="en-US" dirty="0"/>
              <a:t>Performing</a:t>
            </a:r>
          </a:p>
        </p:txBody>
      </p:sp>
      <p:sp>
        <p:nvSpPr>
          <p:cNvPr id="55300" name="Line 4">
            <a:extLst>
              <a:ext uri="{FF2B5EF4-FFF2-40B4-BE49-F238E27FC236}">
                <a16:creationId xmlns:a16="http://schemas.microsoft.com/office/drawing/2014/main" id="{31592559-643E-4E9A-86B6-1381BBCADBD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8707" y="3879272"/>
            <a:ext cx="24818" cy="197111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" name="Picture 2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CA2B41D3-FD14-4E4D-B3D3-951849AD9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977" y="3735834"/>
            <a:ext cx="3175000" cy="21145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F2FA4ED9-0A06-433F-A08C-2A7F35B1D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4BB1-7D8B-4054-A43C-308E5A43C083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88A37690-A0A7-45E0-A6A7-EC874635DB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05345" y="471054"/>
            <a:ext cx="10719956" cy="1205347"/>
          </a:xfrm>
        </p:spPr>
        <p:txBody>
          <a:bodyPr>
            <a:normAutofit/>
          </a:bodyPr>
          <a:lstStyle/>
          <a:p>
            <a:r>
              <a:rPr lang="en-US" altLang="en-US" sz="3600" b="1" dirty="0"/>
              <a:t>Roller Coaster of Highs and Lows</a:t>
            </a:r>
          </a:p>
        </p:txBody>
      </p:sp>
      <p:graphicFrame>
        <p:nvGraphicFramePr>
          <p:cNvPr id="10278" name="Group 38">
            <a:extLst>
              <a:ext uri="{FF2B5EF4-FFF2-40B4-BE49-F238E27FC236}">
                <a16:creationId xmlns:a16="http://schemas.microsoft.com/office/drawing/2014/main" id="{859D33CB-38FB-42C7-86A5-93D843A4D3E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06810110"/>
              </p:ext>
            </p:extLst>
          </p:nvPr>
        </p:nvGraphicFramePr>
        <p:xfrm>
          <a:off x="1302327" y="1628966"/>
          <a:ext cx="9531928" cy="4757980"/>
        </p:xfrm>
        <a:graphic>
          <a:graphicData uri="http://schemas.openxmlformats.org/drawingml/2006/table">
            <a:tbl>
              <a:tblPr/>
              <a:tblGrid>
                <a:gridCol w="4995097">
                  <a:extLst>
                    <a:ext uri="{9D8B030D-6E8A-4147-A177-3AD203B41FA5}">
                      <a16:colId xmlns:a16="http://schemas.microsoft.com/office/drawing/2014/main" val="3939413506"/>
                    </a:ext>
                  </a:extLst>
                </a:gridCol>
                <a:gridCol w="4536831">
                  <a:extLst>
                    <a:ext uri="{9D8B030D-6E8A-4147-A177-3AD203B41FA5}">
                      <a16:colId xmlns:a16="http://schemas.microsoft.com/office/drawing/2014/main" val="3245140933"/>
                    </a:ext>
                  </a:extLst>
                </a:gridCol>
              </a:tblGrid>
              <a:tr h="47579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Lows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New members join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Members leave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False starts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New tasks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Failures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Impatience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Encountering resistance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Mistakes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Highs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Creating a good plan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Accomplishments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Overcoming barriers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Good information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Shows of support from others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Understanding Connection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18314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3F6BC5E-006D-4ACA-89C4-82524C39E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F40F4-D958-4F06-AEA2-1BF281D904B5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362E25CF-95B7-432A-B258-F74399B5A2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Strategies to Move Toward the Performing Stage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CA58DAFF-C7CC-4667-B41E-9628FB5832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1" y="1884218"/>
            <a:ext cx="9587344" cy="4973784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/>
              <a:t>Share a strong sense of purpose</a:t>
            </a:r>
          </a:p>
          <a:p>
            <a:r>
              <a:rPr lang="en-US" altLang="en-US" dirty="0"/>
              <a:t>Delegate tasks effectively</a:t>
            </a:r>
          </a:p>
          <a:p>
            <a:r>
              <a:rPr lang="en-US" altLang="en-US" dirty="0"/>
              <a:t>Build mutual accountability</a:t>
            </a:r>
          </a:p>
          <a:p>
            <a:r>
              <a:rPr lang="en-US" altLang="en-US" dirty="0"/>
              <a:t>Build consensus for decisions</a:t>
            </a:r>
          </a:p>
          <a:p>
            <a:r>
              <a:rPr lang="en-US" altLang="en-US" dirty="0"/>
              <a:t>Manage conflict effectively</a:t>
            </a:r>
          </a:p>
          <a:p>
            <a:r>
              <a:rPr lang="en-US" altLang="en-US" dirty="0"/>
              <a:t>Evaluate the team</a:t>
            </a:r>
          </a:p>
          <a:p>
            <a:pPr lvl="1"/>
            <a:r>
              <a:rPr lang="en-US" altLang="en-US" dirty="0"/>
              <a:t>Create actions to help the team move toward Performing</a:t>
            </a:r>
          </a:p>
          <a:p>
            <a:pPr lvl="1"/>
            <a:r>
              <a:rPr lang="en-US" altLang="en-US" dirty="0"/>
              <a:t>Give positive reinforcement for good team behaviors</a:t>
            </a:r>
          </a:p>
          <a:p>
            <a:pPr lvl="1"/>
            <a:r>
              <a:rPr lang="en-US" altLang="en-US" dirty="0"/>
              <a:t>Give constructive feedback where needed</a:t>
            </a:r>
          </a:p>
          <a:p>
            <a:pPr lvl="1"/>
            <a:r>
              <a:rPr lang="en-US" altLang="en-US" dirty="0"/>
              <a:t>Help the team give itself constructive feedback</a:t>
            </a:r>
          </a:p>
          <a:p>
            <a:r>
              <a:rPr lang="en-US" altLang="en-US" dirty="0"/>
              <a:t>Get acquainted and build trust by participating in team building activities</a:t>
            </a:r>
          </a:p>
          <a:p>
            <a:r>
              <a:rPr lang="en-US" altLang="en-US" dirty="0"/>
              <a:t>Celebrate successes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3C14164-9BE4-4C4B-94FC-F8025B055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F1357-2524-48FC-AB22-2B8D56613BCA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AF6BB253-0E53-4C61-92D1-A83EE5D9E0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Establish a High Performing Team by Putting the Following in Place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15E6BEAA-7AB9-4308-BE48-25323F12CE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85949" y="1856508"/>
            <a:ext cx="9481457" cy="4499841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In order of importance:</a:t>
            </a:r>
          </a:p>
          <a:p>
            <a:pPr lvl="1"/>
            <a:r>
              <a:rPr lang="en-US" altLang="en-US" dirty="0"/>
              <a:t>Roles – who does what</a:t>
            </a:r>
          </a:p>
          <a:p>
            <a:pPr lvl="1"/>
            <a:r>
              <a:rPr lang="en-US" altLang="en-US" dirty="0"/>
              <a:t>Goals – what the team is focused on accomplishing</a:t>
            </a:r>
          </a:p>
          <a:p>
            <a:pPr lvl="1"/>
            <a:r>
              <a:rPr lang="en-US" altLang="en-US" dirty="0"/>
              <a:t>Policies &amp; Procedures – </a:t>
            </a:r>
          </a:p>
          <a:p>
            <a:pPr lvl="2"/>
            <a:r>
              <a:rPr lang="en-US" altLang="en-US" dirty="0"/>
              <a:t>What they do </a:t>
            </a:r>
          </a:p>
          <a:p>
            <a:pPr lvl="2"/>
            <a:r>
              <a:rPr lang="en-US" altLang="en-US" dirty="0"/>
              <a:t>How to do it</a:t>
            </a:r>
          </a:p>
          <a:p>
            <a:pPr lvl="2"/>
            <a:r>
              <a:rPr lang="en-US" altLang="en-US" dirty="0"/>
              <a:t>Guidance for team interaction</a:t>
            </a:r>
          </a:p>
          <a:p>
            <a:pPr lvl="1"/>
            <a:r>
              <a:rPr lang="en-US" altLang="en-US" dirty="0"/>
              <a:t>Relationships – build trust and interdependence</a:t>
            </a:r>
          </a:p>
          <a:p>
            <a:pPr lvl="1"/>
            <a:r>
              <a:rPr lang="en-US" altLang="en-US" dirty="0"/>
              <a:t>Leadership – an effective leader who gives positive and constructive feedback and is focused on building a high performance team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BCE52C-1332-434D-9035-14ABE7643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089B0-1109-4475-9DAA-3D7845223EF2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8C6E63D9-762B-4248-B09B-14129D23E8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AF04B944-9DCC-4390-B086-A2CD583162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Stages of Team Growth</a:t>
            </a:r>
          </a:p>
          <a:p>
            <a:pPr lvl="1"/>
            <a:r>
              <a:rPr lang="en-US" altLang="en-US"/>
              <a:t>Forming</a:t>
            </a:r>
          </a:p>
          <a:p>
            <a:pPr lvl="1"/>
            <a:r>
              <a:rPr lang="en-US" altLang="en-US"/>
              <a:t>Storming</a:t>
            </a:r>
          </a:p>
          <a:p>
            <a:pPr lvl="1"/>
            <a:r>
              <a:rPr lang="en-US" altLang="en-US"/>
              <a:t>Norming</a:t>
            </a:r>
          </a:p>
          <a:p>
            <a:pPr lvl="1"/>
            <a:r>
              <a:rPr lang="en-US" altLang="en-US"/>
              <a:t>Performing</a:t>
            </a:r>
          </a:p>
          <a:p>
            <a:pPr lvl="1"/>
            <a:endParaRPr lang="en-US" altLang="en-US"/>
          </a:p>
          <a:p>
            <a:pPr lvl="1"/>
            <a:r>
              <a:rPr lang="en-US" altLang="en-US"/>
              <a:t>Goal:  to be in the Performing Stage as much as possible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19587</TotalTime>
  <Words>630</Words>
  <Application>Microsoft Macintosh PowerPoint</Application>
  <PresentationFormat>Widescreen</PresentationFormat>
  <Paragraphs>173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Tahoma</vt:lpstr>
      <vt:lpstr>Wingdings</vt:lpstr>
      <vt:lpstr>Office Theme</vt:lpstr>
      <vt:lpstr>Stages of Team Growth</vt:lpstr>
      <vt:lpstr>Team Member Role</vt:lpstr>
      <vt:lpstr>Leader Role</vt:lpstr>
      <vt:lpstr>Stages of Team Growth</vt:lpstr>
      <vt:lpstr>PowerPoint Presentation</vt:lpstr>
      <vt:lpstr>Forming</vt:lpstr>
      <vt:lpstr>Storming</vt:lpstr>
      <vt:lpstr>Norming</vt:lpstr>
      <vt:lpstr>Performing</vt:lpstr>
      <vt:lpstr>Movement Between Stages</vt:lpstr>
      <vt:lpstr>Roller Coaster of Highs and Lows</vt:lpstr>
      <vt:lpstr>Strategies to Move Toward the Performing Stage</vt:lpstr>
      <vt:lpstr>Establish a High Performing Team by Putting the Following in Place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Schools First FCU</dc:title>
  <dc:creator>Owner</dc:creator>
  <cp:lastModifiedBy>Christina Lynch</cp:lastModifiedBy>
  <cp:revision>38</cp:revision>
  <dcterms:created xsi:type="dcterms:W3CDTF">2015-05-19T19:15:11Z</dcterms:created>
  <dcterms:modified xsi:type="dcterms:W3CDTF">2021-12-21T22:53:15Z</dcterms:modified>
</cp:coreProperties>
</file>