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handoutMasterIdLst>
    <p:handoutMasterId r:id="rId30"/>
  </p:handoutMasterIdLst>
  <p:sldIdLst>
    <p:sldId id="282" r:id="rId2"/>
    <p:sldId id="389" r:id="rId3"/>
    <p:sldId id="323" r:id="rId4"/>
    <p:sldId id="405" r:id="rId5"/>
    <p:sldId id="426" r:id="rId6"/>
    <p:sldId id="427" r:id="rId7"/>
    <p:sldId id="425" r:id="rId8"/>
    <p:sldId id="413" r:id="rId9"/>
    <p:sldId id="364" r:id="rId10"/>
    <p:sldId id="400" r:id="rId11"/>
    <p:sldId id="423" r:id="rId12"/>
    <p:sldId id="424" r:id="rId13"/>
    <p:sldId id="396" r:id="rId14"/>
    <p:sldId id="384" r:id="rId15"/>
    <p:sldId id="429" r:id="rId16"/>
    <p:sldId id="414" r:id="rId17"/>
    <p:sldId id="349" r:id="rId18"/>
    <p:sldId id="420" r:id="rId19"/>
    <p:sldId id="430" r:id="rId20"/>
    <p:sldId id="428" r:id="rId21"/>
    <p:sldId id="325" r:id="rId22"/>
    <p:sldId id="327" r:id="rId23"/>
    <p:sldId id="365" r:id="rId24"/>
    <p:sldId id="316" r:id="rId25"/>
    <p:sldId id="310" r:id="rId26"/>
    <p:sldId id="318" r:id="rId27"/>
    <p:sldId id="416" r:id="rId28"/>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66"/>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794" autoAdjust="0"/>
    <p:restoredTop sz="94660"/>
  </p:normalViewPr>
  <p:slideViewPr>
    <p:cSldViewPr snapToGrid="0">
      <p:cViewPr varScale="1">
        <p:scale>
          <a:sx n="82" d="100"/>
          <a:sy n="82" d="100"/>
        </p:scale>
        <p:origin x="451" y="62"/>
      </p:cViewPr>
      <p:guideLst/>
    </p:cSldViewPr>
  </p:slideViewPr>
  <p:notesTextViewPr>
    <p:cViewPr>
      <p:scale>
        <a:sx n="1" d="1"/>
        <a:sy n="1" d="1"/>
      </p:scale>
      <p:origin x="0" y="0"/>
    </p:cViewPr>
  </p:notesTextViewPr>
  <p:notesViewPr>
    <p:cSldViewPr snapToGrid="0">
      <p:cViewPr varScale="1">
        <p:scale>
          <a:sx n="88" d="100"/>
          <a:sy n="88" d="100"/>
        </p:scale>
        <p:origin x="3822"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sz="quarter" idx="1"/>
          </p:nvPr>
        </p:nvSpPr>
        <p:spPr>
          <a:xfrm>
            <a:off x="4008705" y="0"/>
            <a:ext cx="3066733" cy="469780"/>
          </a:xfrm>
          <a:prstGeom prst="rect">
            <a:avLst/>
          </a:prstGeom>
        </p:spPr>
        <p:txBody>
          <a:bodyPr vert="horz" lIns="93936" tIns="46968" rIns="93936" bIns="46968" rtlCol="0"/>
          <a:lstStyle>
            <a:lvl1pPr algn="r">
              <a:defRPr sz="1200"/>
            </a:lvl1pPr>
          </a:lstStyle>
          <a:p>
            <a:fld id="{4753987D-6F90-4845-855D-ADD3AB52A577}" type="datetimeFigureOut">
              <a:rPr lang="en-US" smtClean="0"/>
              <a:t>10/30/2019</a:t>
            </a:fld>
            <a:endParaRPr lang="en-US"/>
          </a:p>
        </p:txBody>
      </p:sp>
      <p:sp>
        <p:nvSpPr>
          <p:cNvPr id="4" name="Footer Placeholder 3"/>
          <p:cNvSpPr>
            <a:spLocks noGrp="1"/>
          </p:cNvSpPr>
          <p:nvPr>
            <p:ph type="ftr" sz="quarter" idx="2"/>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6" name="Slide Number Placeholder 5"/>
          <p:cNvSpPr>
            <a:spLocks noGrp="1"/>
          </p:cNvSpPr>
          <p:nvPr>
            <p:ph type="sldNum" sz="quarter" idx="3"/>
          </p:nvPr>
        </p:nvSpPr>
        <p:spPr>
          <a:xfrm>
            <a:off x="4008705" y="8893297"/>
            <a:ext cx="3066733" cy="469779"/>
          </a:xfrm>
          <a:prstGeom prst="rect">
            <a:avLst/>
          </a:prstGeom>
        </p:spPr>
        <p:txBody>
          <a:bodyPr vert="horz" lIns="93936" tIns="46968" rIns="93936" bIns="46968" rtlCol="0" anchor="b"/>
          <a:lstStyle>
            <a:lvl1pPr algn="r">
              <a:defRPr sz="1200"/>
            </a:lvl1pPr>
          </a:lstStyle>
          <a:p>
            <a:fld id="{C6AFCC5B-664A-4165-B292-D022E4ADE6EE}" type="slidenum">
              <a:rPr lang="en-US" b="1" smtClean="0"/>
              <a:t>‹#›</a:t>
            </a:fld>
            <a:endParaRPr lang="en-US" b="1" dirty="0"/>
          </a:p>
        </p:txBody>
      </p:sp>
    </p:spTree>
    <p:extLst>
      <p:ext uri="{BB962C8B-B14F-4D97-AF65-F5344CB8AC3E}">
        <p14:creationId xmlns:p14="http://schemas.microsoft.com/office/powerpoint/2010/main" val="7849644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idx="1"/>
          </p:nvPr>
        </p:nvSpPr>
        <p:spPr>
          <a:xfrm>
            <a:off x="4008705" y="0"/>
            <a:ext cx="3066733" cy="469780"/>
          </a:xfrm>
          <a:prstGeom prst="rect">
            <a:avLst/>
          </a:prstGeom>
        </p:spPr>
        <p:txBody>
          <a:bodyPr vert="horz" lIns="93936" tIns="46968" rIns="93936" bIns="46968" rtlCol="0"/>
          <a:lstStyle>
            <a:lvl1pPr algn="r">
              <a:defRPr sz="1200"/>
            </a:lvl1pPr>
          </a:lstStyle>
          <a:p>
            <a:fld id="{8E388B70-2FF6-447B-858E-5A5DA04B12D4}" type="datetimeFigureOut">
              <a:rPr lang="en-US" smtClean="0"/>
              <a:t>10/30/2019</a:t>
            </a:fld>
            <a:endParaRPr lang="en-US"/>
          </a:p>
        </p:txBody>
      </p:sp>
      <p:sp>
        <p:nvSpPr>
          <p:cNvPr id="4" name="Slide Image Placeholder 3"/>
          <p:cNvSpPr>
            <a:spLocks noGrp="1" noRot="1" noChangeAspect="1"/>
          </p:cNvSpPr>
          <p:nvPr>
            <p:ph type="sldImg" idx="2"/>
          </p:nvPr>
        </p:nvSpPr>
        <p:spPr>
          <a:xfrm>
            <a:off x="728663" y="1169988"/>
            <a:ext cx="5619750" cy="3160712"/>
          </a:xfrm>
          <a:prstGeom prst="rect">
            <a:avLst/>
          </a:prstGeom>
          <a:noFill/>
          <a:ln w="12700">
            <a:solidFill>
              <a:prstClr val="black"/>
            </a:solidFill>
          </a:ln>
        </p:spPr>
        <p:txBody>
          <a:bodyPr vert="horz" lIns="93936" tIns="46968" rIns="93936" bIns="46968" rtlCol="0" anchor="ctr"/>
          <a:lstStyle/>
          <a:p>
            <a:endParaRPr lang="en-US"/>
          </a:p>
        </p:txBody>
      </p:sp>
      <p:sp>
        <p:nvSpPr>
          <p:cNvPr id="5" name="Notes Placeholder 4"/>
          <p:cNvSpPr>
            <a:spLocks noGrp="1"/>
          </p:cNvSpPr>
          <p:nvPr>
            <p:ph type="body" sz="quarter" idx="3"/>
          </p:nvPr>
        </p:nvSpPr>
        <p:spPr>
          <a:xfrm>
            <a:off x="707708" y="4505980"/>
            <a:ext cx="5661660" cy="3686711"/>
          </a:xfrm>
          <a:prstGeom prst="rect">
            <a:avLst/>
          </a:prstGeom>
        </p:spPr>
        <p:txBody>
          <a:bodyPr vert="horz" lIns="93936" tIns="46968" rIns="93936" bIns="4696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893297"/>
            <a:ext cx="3066733" cy="469779"/>
          </a:xfrm>
          <a:prstGeom prst="rect">
            <a:avLst/>
          </a:prstGeom>
        </p:spPr>
        <p:txBody>
          <a:bodyPr vert="horz" lIns="93936" tIns="46968" rIns="93936" bIns="46968" rtlCol="0" anchor="b"/>
          <a:lstStyle>
            <a:lvl1pPr algn="r">
              <a:defRPr sz="1200"/>
            </a:lvl1pPr>
          </a:lstStyle>
          <a:p>
            <a:fld id="{8334F307-9F24-4E06-AB13-209B4F2672F3}" type="slidenum">
              <a:rPr lang="en-US" smtClean="0"/>
              <a:t>‹#›</a:t>
            </a:fld>
            <a:endParaRPr lang="en-US"/>
          </a:p>
        </p:txBody>
      </p:sp>
    </p:spTree>
    <p:extLst>
      <p:ext uri="{BB962C8B-B14F-4D97-AF65-F5344CB8AC3E}">
        <p14:creationId xmlns:p14="http://schemas.microsoft.com/office/powerpoint/2010/main" val="1608571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jp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 name="Rectangle 11"/>
          <p:cNvSpPr/>
          <p:nvPr userDrawn="1"/>
        </p:nvSpPr>
        <p:spPr>
          <a:xfrm>
            <a:off x="2098220" y="1542030"/>
            <a:ext cx="8776609" cy="2524351"/>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098219" y="1584862"/>
            <a:ext cx="8776609" cy="1134835"/>
          </a:xfrm>
          <a:ln>
            <a:noFill/>
          </a:ln>
        </p:spPr>
        <p:txBody>
          <a:bodyPr anchor="b">
            <a:normAutofit/>
          </a:bodyPr>
          <a:lstStyle>
            <a:lvl1pPr algn="ctr">
              <a:defRPr sz="4400" b="1"/>
            </a:lvl1pPr>
          </a:lstStyle>
          <a:p>
            <a:r>
              <a:rPr lang="en-US" dirty="0"/>
              <a:t>Click to edit Master title style</a:t>
            </a:r>
          </a:p>
        </p:txBody>
      </p:sp>
      <p:sp>
        <p:nvSpPr>
          <p:cNvPr id="3" name="Subtitle 2"/>
          <p:cNvSpPr>
            <a:spLocks noGrp="1"/>
          </p:cNvSpPr>
          <p:nvPr>
            <p:ph type="subTitle" idx="1"/>
          </p:nvPr>
        </p:nvSpPr>
        <p:spPr>
          <a:xfrm>
            <a:off x="2098220" y="3010946"/>
            <a:ext cx="8776609" cy="1048291"/>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3388178" y="6356350"/>
            <a:ext cx="5948337" cy="365125"/>
          </a:xfrm>
          <a:prstGeom prst="rect">
            <a:avLst/>
          </a:prstGeom>
        </p:spPr>
        <p:txBody>
          <a:bodyPr/>
          <a:lstStyle>
            <a:lvl1pPr>
              <a:defRPr>
                <a:solidFill>
                  <a:schemeClr val="tx1"/>
                </a:solidFill>
              </a:defRPr>
            </a:lvl1pPr>
          </a:lstStyle>
          <a:p>
            <a:r>
              <a:rPr lang="en-US"/>
              <a:t>5/26/2015 www.GlacierPointSolutions.com ~ (562)434-7822 ~ Donna@DonnaSchilder.com </a:t>
            </a:r>
            <a:endParaRPr lang="en-US" dirty="0"/>
          </a:p>
        </p:txBody>
      </p:sp>
      <p:sp>
        <p:nvSpPr>
          <p:cNvPr id="6" name="Slide Number Placeholder 5"/>
          <p:cNvSpPr>
            <a:spLocks noGrp="1"/>
          </p:cNvSpPr>
          <p:nvPr>
            <p:ph type="sldNum" sz="quarter" idx="12"/>
          </p:nvPr>
        </p:nvSpPr>
        <p:spPr>
          <a:xfrm>
            <a:off x="9336516" y="6356350"/>
            <a:ext cx="2183292" cy="365125"/>
          </a:xfrm>
        </p:spPr>
        <p:txBody>
          <a:bodyPr/>
          <a:lstStyle/>
          <a:p>
            <a:fld id="{1CA093FF-0709-489F-960B-E0D5A32CFF65}"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38918" y="252570"/>
            <a:ext cx="3452305" cy="912019"/>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33394" y="460386"/>
            <a:ext cx="4198516" cy="485824"/>
          </a:xfrm>
          <a:prstGeom prst="rect">
            <a:avLst/>
          </a:prstGeom>
        </p:spPr>
      </p:pic>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552799" y="4284774"/>
            <a:ext cx="1967009" cy="1976918"/>
          </a:xfrm>
          <a:prstGeom prst="rect">
            <a:avLst/>
          </a:prstGeom>
        </p:spPr>
      </p:pic>
      <p:sp>
        <p:nvSpPr>
          <p:cNvPr id="10" name="Subtitle 2"/>
          <p:cNvSpPr txBox="1">
            <a:spLocks/>
          </p:cNvSpPr>
          <p:nvPr userDrawn="1"/>
        </p:nvSpPr>
        <p:spPr>
          <a:xfrm>
            <a:off x="2098219" y="4641735"/>
            <a:ext cx="8776609" cy="171461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400" b="1" i="0" baseline="0" dirty="0"/>
              <a:t>Donna Schilder, MCC, </a:t>
            </a:r>
          </a:p>
          <a:p>
            <a:r>
              <a:rPr lang="en-US" sz="2000" dirty="0"/>
              <a:t>Executive &amp; Career Coach &amp; President</a:t>
            </a:r>
          </a:p>
          <a:p>
            <a:endParaRPr lang="en-US" sz="2000" dirty="0"/>
          </a:p>
        </p:txBody>
      </p:sp>
      <p:pic>
        <p:nvPicPr>
          <p:cNvPr id="11" name="Picture 10"/>
          <p:cNvPicPr>
            <a:picLocks noChangeAspect="1"/>
          </p:cNvPicPr>
          <p:nvPr userDrawn="1"/>
        </p:nvPicPr>
        <p:blipFill rotWithShape="1">
          <a:blip r:embed="rId5">
            <a:extLst>
              <a:ext uri="{28A0092B-C50C-407E-A947-70E740481C1C}">
                <a14:useLocalDpi xmlns:a14="http://schemas.microsoft.com/office/drawing/2010/main" val="0"/>
              </a:ext>
            </a:extLst>
          </a:blip>
          <a:srcRect l="17228" r="11265"/>
          <a:stretch/>
        </p:blipFill>
        <p:spPr>
          <a:xfrm>
            <a:off x="26447" y="1534886"/>
            <a:ext cx="1608332" cy="4821464"/>
          </a:xfrm>
          <a:prstGeom prst="rect">
            <a:avLst/>
          </a:prstGeom>
        </p:spPr>
      </p:pic>
    </p:spTree>
    <p:extLst>
      <p:ext uri="{BB962C8B-B14F-4D97-AF65-F5344CB8AC3E}">
        <p14:creationId xmlns:p14="http://schemas.microsoft.com/office/powerpoint/2010/main" val="711866676"/>
      </p:ext>
    </p:extLst>
  </p:cSld>
  <p:clrMapOvr>
    <a:masterClrMapping/>
  </p:clrMapOvr>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85950" y="706019"/>
            <a:ext cx="9467850" cy="984670"/>
          </a:xfrm>
        </p:spPr>
        <p:txBody>
          <a:bodyPr>
            <a:normAutofit/>
          </a:bodyPr>
          <a:lstStyle>
            <a:lvl1pPr>
              <a:defRPr sz="3600" b="1"/>
            </a:lvl1pPr>
          </a:lstStyle>
          <a:p>
            <a:r>
              <a:rPr lang="en-US" dirty="0"/>
              <a:t>Click to edit Master title style</a:t>
            </a:r>
          </a:p>
        </p:txBody>
      </p:sp>
      <p:sp>
        <p:nvSpPr>
          <p:cNvPr id="3" name="Content Placeholder 2"/>
          <p:cNvSpPr>
            <a:spLocks noGrp="1"/>
          </p:cNvSpPr>
          <p:nvPr>
            <p:ph idx="1"/>
          </p:nvPr>
        </p:nvSpPr>
        <p:spPr>
          <a:xfrm>
            <a:off x="1885949" y="1752147"/>
            <a:ext cx="9481457" cy="426493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1363436" y="6356350"/>
            <a:ext cx="9568542" cy="365125"/>
          </a:xfrm>
          <a:prstGeom prst="rect">
            <a:avLst/>
          </a:prstGeom>
        </p:spPr>
        <p:txBody>
          <a:bodyPr/>
          <a:lstStyle>
            <a:lvl1pPr>
              <a:defRPr>
                <a:solidFill>
                  <a:schemeClr val="tx1"/>
                </a:solidFill>
              </a:defRPr>
            </a:lvl1pPr>
          </a:lstStyle>
          <a:p>
            <a:r>
              <a:rPr lang="en-US"/>
              <a:t>@</a:t>
            </a:r>
            <a:fld id="{181B60C6-3CD4-4FE7-B08D-3B8807C220F0}" type="datetime1">
              <a:rPr lang="en-US" smtClean="0"/>
              <a:pPr/>
              <a:t>10/30/2019</a:t>
            </a:fld>
            <a:r>
              <a:rPr lang="en-US"/>
              <a:t> </a:t>
            </a:r>
            <a:r>
              <a:rPr lang="en-US" dirty="0"/>
              <a:t>Glacier Point Solutions, Inc. ~  GlacierPointSolutions.com ~ Donna Schilder ~ (562)434-7822 ~ Donna@GlacierPointSolutions.com</a:t>
            </a:r>
          </a:p>
        </p:txBody>
      </p:sp>
      <p:sp>
        <p:nvSpPr>
          <p:cNvPr id="6" name="Slide Number Placeholder 5"/>
          <p:cNvSpPr>
            <a:spLocks noGrp="1"/>
          </p:cNvSpPr>
          <p:nvPr>
            <p:ph type="sldNum" sz="quarter" idx="12"/>
          </p:nvPr>
        </p:nvSpPr>
        <p:spPr>
          <a:xfrm>
            <a:off x="10931978" y="6356350"/>
            <a:ext cx="546660" cy="365125"/>
          </a:xfrm>
        </p:spPr>
        <p:txBody>
          <a:bodyPr/>
          <a:lstStyle>
            <a:lvl1pPr>
              <a:defRPr sz="1800" b="1" baseline="0">
                <a:solidFill>
                  <a:schemeClr val="tx1"/>
                </a:solidFill>
              </a:defRPr>
            </a:lvl1pPr>
          </a:lstStyle>
          <a:p>
            <a:fld id="{1CA093FF-0709-489F-960B-E0D5A32CFF65}" type="slidenum">
              <a:rPr lang="en-US" smtClean="0"/>
              <a:pPr/>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61607" y="179728"/>
            <a:ext cx="1992192" cy="526291"/>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200" y="6326392"/>
            <a:ext cx="459921" cy="395083"/>
          </a:xfrm>
          <a:prstGeom prst="rect">
            <a:avLst/>
          </a:prstGeom>
        </p:spPr>
      </p:pic>
      <p:pic>
        <p:nvPicPr>
          <p:cNvPr id="9" name="Picture 8"/>
          <p:cNvPicPr>
            <a:picLocks noChangeAspect="1"/>
          </p:cNvPicPr>
          <p:nvPr userDrawn="1"/>
        </p:nvPicPr>
        <p:blipFill rotWithShape="1">
          <a:blip r:embed="rId4">
            <a:extLst>
              <a:ext uri="{28A0092B-C50C-407E-A947-70E740481C1C}">
                <a14:useLocalDpi xmlns:a14="http://schemas.microsoft.com/office/drawing/2010/main" val="0"/>
              </a:ext>
            </a:extLst>
          </a:blip>
          <a:srcRect l="17228" r="11265"/>
          <a:stretch/>
        </p:blipFill>
        <p:spPr>
          <a:xfrm>
            <a:off x="0" y="706019"/>
            <a:ext cx="1771650" cy="5311060"/>
          </a:xfrm>
          <a:prstGeom prst="rect">
            <a:avLst/>
          </a:prstGeom>
        </p:spPr>
      </p:pic>
      <p:cxnSp>
        <p:nvCxnSpPr>
          <p:cNvPr id="11" name="Straight Connector 10"/>
          <p:cNvCxnSpPr/>
          <p:nvPr userDrawn="1"/>
        </p:nvCxnSpPr>
        <p:spPr>
          <a:xfrm>
            <a:off x="1885950" y="1690689"/>
            <a:ext cx="948145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0416496"/>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17228" r="11265"/>
          <a:stretch/>
        </p:blipFill>
        <p:spPr>
          <a:xfrm>
            <a:off x="0" y="706019"/>
            <a:ext cx="1771650" cy="5311060"/>
          </a:xfrm>
          <a:prstGeom prst="rect">
            <a:avLst/>
          </a:prstGeom>
        </p:spPr>
      </p:pic>
      <p:sp>
        <p:nvSpPr>
          <p:cNvPr id="6" name="Date Placeholder 3"/>
          <p:cNvSpPr txBox="1">
            <a:spLocks/>
          </p:cNvSpPr>
          <p:nvPr userDrawn="1"/>
        </p:nvSpPr>
        <p:spPr>
          <a:xfrm>
            <a:off x="1363436" y="6356350"/>
            <a:ext cx="9568542" cy="365125"/>
          </a:xfrm>
          <a:prstGeom prst="rect">
            <a:avLst/>
          </a:prstGeom>
        </p:spPr>
        <p:txBody>
          <a:bodyPr/>
          <a:lstStyle>
            <a:defPPr>
              <a:defRPr lang="en-US"/>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t>
            </a:r>
            <a:fld id="{181B60C6-3CD4-4FE7-B08D-3B8807C220F0}" type="datetime1">
              <a:rPr lang="en-US" smtClean="0"/>
              <a:pPr/>
              <a:t>10/30/2019</a:t>
            </a:fld>
            <a:r>
              <a:rPr lang="en-US"/>
              <a:t> Glacier Point Solutions, Inc. ~  GlacierPointSolutions.com ~ Donna Schilder ~ (562)434-7822 ~ Donna@GlacierPointSolutions.com</a:t>
            </a:r>
            <a:endParaRPr lang="en-US" dirty="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200" y="6326392"/>
            <a:ext cx="459921" cy="395083"/>
          </a:xfrm>
          <a:prstGeom prst="rect">
            <a:avLst/>
          </a:prstGeom>
        </p:spPr>
      </p:pic>
      <p:sp>
        <p:nvSpPr>
          <p:cNvPr id="8" name="Slide Number Placeholder 5"/>
          <p:cNvSpPr>
            <a:spLocks noGrp="1"/>
          </p:cNvSpPr>
          <p:nvPr>
            <p:ph type="sldNum" sz="quarter" idx="12"/>
          </p:nvPr>
        </p:nvSpPr>
        <p:spPr>
          <a:xfrm>
            <a:off x="10931978" y="6356350"/>
            <a:ext cx="546660" cy="365125"/>
          </a:xfrm>
        </p:spPr>
        <p:txBody>
          <a:bodyPr/>
          <a:lstStyle>
            <a:lvl1pPr>
              <a:defRPr sz="1800" b="1">
                <a:solidFill>
                  <a:schemeClr val="tx1"/>
                </a:solidFill>
              </a:defRPr>
            </a:lvl1pPr>
          </a:lstStyle>
          <a:p>
            <a:fld id="{1CA093FF-0709-489F-960B-E0D5A32CFF65}" type="slidenum">
              <a:rPr lang="en-US" smtClean="0"/>
              <a:pPr/>
              <a:t>‹#›</a:t>
            </a:fld>
            <a:endParaRPr lang="en-US" dirty="0"/>
          </a:p>
        </p:txBody>
      </p:sp>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361607" y="179728"/>
            <a:ext cx="1992192" cy="526291"/>
          </a:xfrm>
          <a:prstGeom prst="rect">
            <a:avLst/>
          </a:prstGeom>
        </p:spPr>
      </p:pic>
    </p:spTree>
    <p:extLst>
      <p:ext uri="{BB962C8B-B14F-4D97-AF65-F5344CB8AC3E}">
        <p14:creationId xmlns:p14="http://schemas.microsoft.com/office/powerpoint/2010/main" val="292788193"/>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10/30/2019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1354160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10/30/2019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1274319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10/30/2019</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597945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10/30/2019</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991266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10/30/2019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3301850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10/30/2019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3735358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10/30/2019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4109235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10/30/2019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1932026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706018"/>
            <a:ext cx="10515600" cy="98467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A093FF-0709-489F-960B-E0D5A32CFF65}" type="slidenum">
              <a:rPr lang="en-US" smtClean="0"/>
              <a:t>‹#›</a:t>
            </a:fld>
            <a:endParaRPr lang="en-US"/>
          </a:p>
        </p:txBody>
      </p:sp>
      <p:sp>
        <p:nvSpPr>
          <p:cNvPr id="8" name="Date Placeholder 3"/>
          <p:cNvSpPr>
            <a:spLocks noGrp="1"/>
          </p:cNvSpPr>
          <p:nvPr>
            <p:ph type="dt" sz="half" idx="2"/>
          </p:nvPr>
        </p:nvSpPr>
        <p:spPr>
          <a:xfrm>
            <a:off x="838200" y="6380162"/>
            <a:ext cx="7772400" cy="365125"/>
          </a:xfrm>
          <a:prstGeom prst="rect">
            <a:avLst/>
          </a:prstGeom>
        </p:spPr>
        <p:txBody>
          <a:bodyPr/>
          <a:lstStyle>
            <a:lvl1pPr>
              <a:defRPr sz="1200">
                <a:solidFill>
                  <a:schemeClr val="bg1">
                    <a:lumMod val="65000"/>
                  </a:schemeClr>
                </a:solidFill>
              </a:defRPr>
            </a:lvl1pPr>
          </a:lstStyle>
          <a:p>
            <a:fld id="{FD1CC61C-8BCD-4309-B3F1-C2FB1DD912F5}" type="datetimeFigureOut">
              <a:rPr lang="en-US" smtClean="0"/>
              <a:pPr/>
              <a:t>10/30/2019</a:t>
            </a:fld>
            <a:r>
              <a:rPr lang="en-US"/>
              <a:t> </a:t>
            </a:r>
            <a:r>
              <a:rPr lang="en-US" dirty="0"/>
              <a:t>GlacierPointSolutions.com ~ Donna Schilder, President ~ (562)434-7822 ~ Donna@GlacierPointSolutions.com</a:t>
            </a:r>
          </a:p>
        </p:txBody>
      </p:sp>
    </p:spTree>
    <p:extLst>
      <p:ext uri="{BB962C8B-B14F-4D97-AF65-F5344CB8AC3E}">
        <p14:creationId xmlns:p14="http://schemas.microsoft.com/office/powerpoint/2010/main" val="9575757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7" r:id="rId3"/>
    <p:sldLayoutId id="2147483663" r:id="rId4"/>
    <p:sldLayoutId id="2147483664" r:id="rId5"/>
    <p:sldLayoutId id="2147483665" r:id="rId6"/>
    <p:sldLayoutId id="2147483666"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png"/><Relationship Id="rId3" Type="http://schemas.openxmlformats.org/officeDocument/2006/relationships/image" Target="../media/image9.jpeg"/><Relationship Id="rId7" Type="http://schemas.openxmlformats.org/officeDocument/2006/relationships/image" Target="../media/image13.jpeg"/><Relationship Id="rId12" Type="http://schemas.openxmlformats.org/officeDocument/2006/relationships/image" Target="../media/image18.jpe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jpe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jpeg"/><Relationship Id="rId9" Type="http://schemas.openxmlformats.org/officeDocument/2006/relationships/image" Target="../media/image1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icforangecounty.org/meetinginfo.php" TargetMode="External"/><Relationship Id="rId7" Type="http://schemas.openxmlformats.org/officeDocument/2006/relationships/hyperlink" Target="https://apps.coachfederation.org/eweb/DynamicPage.aspx?Site=icf&amp;WebKey=176bcf86-a2d2-461a-9c26-e8290ab01bb6" TargetMode="External"/><Relationship Id="rId2" Type="http://schemas.openxmlformats.org/officeDocument/2006/relationships/hyperlink" Target="http://www.icfla.org/Public/Events/" TargetMode="External"/><Relationship Id="rId1" Type="http://schemas.openxmlformats.org/officeDocument/2006/relationships/slideLayout" Target="../slideLayouts/slideLayout2.xml"/><Relationship Id="rId6" Type="http://schemas.openxmlformats.org/officeDocument/2006/relationships/hyperlink" Target="https://www.gotostage.com/channel/4d778ef341c74e778a7072fb7a1bd55b" TargetMode="External"/><Relationship Id="rId5" Type="http://schemas.openxmlformats.org/officeDocument/2006/relationships/hyperlink" Target="https://www.effectivevirtualconversations.com/virtualfacilitationessentials.html" TargetMode="External"/><Relationship Id="rId4" Type="http://schemas.openxmlformats.org/officeDocument/2006/relationships/hyperlink" Target="http://icfarizona.org/events" TargetMode="External"/></Relationships>
</file>

<file path=ppt/slides/_rels/slide6.xml.rels><?xml version="1.0" encoding="UTF-8" standalone="yes"?>
<Relationships xmlns="http://schemas.openxmlformats.org/package/2006/relationships"><Relationship Id="rId2" Type="http://schemas.openxmlformats.org/officeDocument/2006/relationships/hyperlink" Target="https://coachfederation.org/icf-credential/professional-development"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donnaschilder.com/our-team/"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rite-solution.com/" TargetMode="External"/><Relationship Id="rId2" Type="http://schemas.openxmlformats.org/officeDocument/2006/relationships/hyperlink" Target="https://avidcareerist.com/executive-resume-writer/"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Glacier Point Solutions, Inc.</a:t>
            </a:r>
            <a:br>
              <a:rPr lang="en-US" dirty="0"/>
            </a:br>
            <a:r>
              <a:rPr lang="en-US" sz="3600" dirty="0"/>
              <a:t>All Hands Meeting</a:t>
            </a:r>
          </a:p>
        </p:txBody>
      </p:sp>
      <p:sp>
        <p:nvSpPr>
          <p:cNvPr id="3" name="Subtitle 2"/>
          <p:cNvSpPr>
            <a:spLocks noGrp="1"/>
          </p:cNvSpPr>
          <p:nvPr>
            <p:ph type="subTitle" idx="1"/>
          </p:nvPr>
        </p:nvSpPr>
        <p:spPr/>
        <p:txBody>
          <a:bodyPr>
            <a:normAutofit/>
          </a:bodyPr>
          <a:lstStyle/>
          <a:p>
            <a:r>
              <a:rPr lang="en-US" dirty="0"/>
              <a:t>November 4, 2019</a:t>
            </a:r>
          </a:p>
          <a:p>
            <a:endParaRPr lang="en-US" dirty="0"/>
          </a:p>
        </p:txBody>
      </p:sp>
      <p:sp>
        <p:nvSpPr>
          <p:cNvPr id="4" name="Date Placeholder 3"/>
          <p:cNvSpPr>
            <a:spLocks noGrp="1"/>
          </p:cNvSpPr>
          <p:nvPr>
            <p:ph type="dt" sz="half" idx="10"/>
          </p:nvPr>
        </p:nvSpPr>
        <p:spPr/>
        <p:txBody>
          <a:bodyPr/>
          <a:lstStyle/>
          <a:p>
            <a:r>
              <a:rPr lang="en-US"/>
              <a:t>5/26/2015 www.GlacierPointSolutions.com ~ (562)434-7822 ~ Donna@DonnaSchilder.com </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4216" y="4160107"/>
            <a:ext cx="1653678" cy="2204903"/>
          </a:xfrm>
          <a:prstGeom prst="rect">
            <a:avLst/>
          </a:prstGeom>
        </p:spPr>
      </p:pic>
    </p:spTree>
    <p:extLst>
      <p:ext uri="{BB962C8B-B14F-4D97-AF65-F5344CB8AC3E}">
        <p14:creationId xmlns:p14="http://schemas.microsoft.com/office/powerpoint/2010/main" val="2242389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687ED19-BBAA-4827-9B71-AF8521DC2568}"/>
              </a:ext>
            </a:extLst>
          </p:cNvPr>
          <p:cNvSpPr>
            <a:spLocks noGrp="1"/>
          </p:cNvSpPr>
          <p:nvPr>
            <p:ph type="title"/>
          </p:nvPr>
        </p:nvSpPr>
        <p:spPr>
          <a:xfrm>
            <a:off x="838100" y="733959"/>
            <a:ext cx="10515600" cy="984670"/>
          </a:xfrm>
        </p:spPr>
        <p:txBody>
          <a:bodyPr/>
          <a:lstStyle/>
          <a:p>
            <a:r>
              <a:rPr lang="en-US" b="1" dirty="0">
                <a:latin typeface="Palatino Linotype" panose="02040502050505030304" pitchFamily="18" charset="0"/>
              </a:rPr>
              <a:t>Glacier Point Solutions, Inc. - Team </a:t>
            </a:r>
          </a:p>
        </p:txBody>
      </p:sp>
      <p:sp>
        <p:nvSpPr>
          <p:cNvPr id="7" name="Content Placeholder 2">
            <a:extLst>
              <a:ext uri="{FF2B5EF4-FFF2-40B4-BE49-F238E27FC236}">
                <a16:creationId xmlns:a16="http://schemas.microsoft.com/office/drawing/2014/main" id="{7BA3FD9D-F6E6-424B-830C-7FE25AC22607}"/>
              </a:ext>
            </a:extLst>
          </p:cNvPr>
          <p:cNvSpPr txBox="1">
            <a:spLocks/>
          </p:cNvSpPr>
          <p:nvPr/>
        </p:nvSpPr>
        <p:spPr>
          <a:xfrm>
            <a:off x="2215732" y="1864855"/>
            <a:ext cx="9481457" cy="42649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a:p>
            <a:endParaRPr lang="en-US" dirty="0"/>
          </a:p>
        </p:txBody>
      </p:sp>
      <p:pic>
        <p:nvPicPr>
          <p:cNvPr id="10" name="Picture 4" descr="https://www.glacierpointsolutions.com/wp-content/uploads/2015/04/Matt-Becker-Headshot2-229x300.jpg">
            <a:extLst>
              <a:ext uri="{FF2B5EF4-FFF2-40B4-BE49-F238E27FC236}">
                <a16:creationId xmlns:a16="http://schemas.microsoft.com/office/drawing/2014/main" id="{6BD64E52-B89B-40C6-A614-07BB78E2F3F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528" t="7173" r="15796" b="13565"/>
          <a:stretch/>
        </p:blipFill>
        <p:spPr bwMode="auto">
          <a:xfrm>
            <a:off x="481880" y="1808726"/>
            <a:ext cx="1533036" cy="201838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Carole Billingham Picture">
            <a:extLst>
              <a:ext uri="{FF2B5EF4-FFF2-40B4-BE49-F238E27FC236}">
                <a16:creationId xmlns:a16="http://schemas.microsoft.com/office/drawing/2014/main" id="{A00F3154-6308-4522-845D-4C6A3E333B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9759" y="1800450"/>
            <a:ext cx="1770228" cy="205840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Vicki">
            <a:extLst>
              <a:ext uri="{FF2B5EF4-FFF2-40B4-BE49-F238E27FC236}">
                <a16:creationId xmlns:a16="http://schemas.microsoft.com/office/drawing/2014/main" id="{BBE4C369-7A3C-4BF8-BBAF-93C9E74B550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381"/>
          <a:stretch/>
        </p:blipFill>
        <p:spPr bwMode="auto">
          <a:xfrm>
            <a:off x="3974830" y="1797496"/>
            <a:ext cx="1872883" cy="202961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https://www.glacierpointsolutions.com/wp-content/uploads/2016/10/Photo_Chris-Sier-Cropped.png">
            <a:extLst>
              <a:ext uri="{FF2B5EF4-FFF2-40B4-BE49-F238E27FC236}">
                <a16:creationId xmlns:a16="http://schemas.microsoft.com/office/drawing/2014/main" id="{4D83A8C8-D583-4F4D-9F6E-59364FA54CF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766" t="7070" r="7946"/>
          <a:stretch/>
        </p:blipFill>
        <p:spPr bwMode="auto">
          <a:xfrm>
            <a:off x="468247" y="3998841"/>
            <a:ext cx="1778102" cy="200574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https://www.glacierpointsolutions.com/wp-content/uploads/2015/04/sherri.cannon-240x300.jpg">
            <a:extLst>
              <a:ext uri="{FF2B5EF4-FFF2-40B4-BE49-F238E27FC236}">
                <a16:creationId xmlns:a16="http://schemas.microsoft.com/office/drawing/2014/main" id="{40975EFC-D9C4-4936-96FA-412FE68821E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88062" y="3973334"/>
            <a:ext cx="1643298" cy="205412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Ariana Elsie Mcnally">
            <a:extLst>
              <a:ext uri="{FF2B5EF4-FFF2-40B4-BE49-F238E27FC236}">
                <a16:creationId xmlns:a16="http://schemas.microsoft.com/office/drawing/2014/main" id="{29F2F6DE-DA4F-4DC2-BA3B-3F482FCB240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15437" y="3998841"/>
            <a:ext cx="1677085" cy="202861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https://www.glacierpointsolutions.com/wp-content/uploads/2017/11/Katie-new-11-27-17-300x272.jpg">
            <a:extLst>
              <a:ext uri="{FF2B5EF4-FFF2-40B4-BE49-F238E27FC236}">
                <a16:creationId xmlns:a16="http://schemas.microsoft.com/office/drawing/2014/main" id="{7F1273DC-3FF0-40EA-917B-F8E4CC2E40A8}"/>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5537" r="1390"/>
          <a:stretch/>
        </p:blipFill>
        <p:spPr bwMode="auto">
          <a:xfrm>
            <a:off x="5970565" y="1808725"/>
            <a:ext cx="1892776" cy="201838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B53E5AB0-55B9-4B38-85AB-FDF8DAC94ACE}"/>
              </a:ext>
            </a:extLst>
          </p:cNvPr>
          <p:cNvPicPr>
            <a:picLocks noChangeAspect="1"/>
          </p:cNvPicPr>
          <p:nvPr/>
        </p:nvPicPr>
        <p:blipFill>
          <a:blip r:embed="rId9"/>
          <a:stretch>
            <a:fillRect/>
          </a:stretch>
        </p:blipFill>
        <p:spPr>
          <a:xfrm>
            <a:off x="6062886" y="4019669"/>
            <a:ext cx="1708134" cy="2001364"/>
          </a:xfrm>
          <a:prstGeom prst="rect">
            <a:avLst/>
          </a:prstGeom>
        </p:spPr>
      </p:pic>
      <p:pic>
        <p:nvPicPr>
          <p:cNvPr id="19" name="Picture 18">
            <a:extLst>
              <a:ext uri="{FF2B5EF4-FFF2-40B4-BE49-F238E27FC236}">
                <a16:creationId xmlns:a16="http://schemas.microsoft.com/office/drawing/2014/main" id="{C9C66739-455A-41E4-8487-24D7CD4E637E}"/>
              </a:ext>
            </a:extLst>
          </p:cNvPr>
          <p:cNvPicPr>
            <a:picLocks noChangeAspect="1"/>
          </p:cNvPicPr>
          <p:nvPr/>
        </p:nvPicPr>
        <p:blipFill>
          <a:blip r:embed="rId10"/>
          <a:stretch>
            <a:fillRect/>
          </a:stretch>
        </p:blipFill>
        <p:spPr>
          <a:xfrm>
            <a:off x="7863341" y="4024258"/>
            <a:ext cx="1914226" cy="2023712"/>
          </a:xfrm>
          <a:prstGeom prst="rect">
            <a:avLst/>
          </a:prstGeom>
        </p:spPr>
      </p:pic>
      <p:pic>
        <p:nvPicPr>
          <p:cNvPr id="20" name="Picture 19">
            <a:extLst>
              <a:ext uri="{FF2B5EF4-FFF2-40B4-BE49-F238E27FC236}">
                <a16:creationId xmlns:a16="http://schemas.microsoft.com/office/drawing/2014/main" id="{443B10E3-716F-4213-9AAB-09B4B4316F2D}"/>
              </a:ext>
            </a:extLst>
          </p:cNvPr>
          <p:cNvPicPr>
            <a:picLocks noChangeAspect="1"/>
          </p:cNvPicPr>
          <p:nvPr/>
        </p:nvPicPr>
        <p:blipFill rotWithShape="1">
          <a:blip r:embed="rId11"/>
          <a:srcRect r="4104"/>
          <a:stretch/>
        </p:blipFill>
        <p:spPr>
          <a:xfrm>
            <a:off x="8060743" y="1811678"/>
            <a:ext cx="1741752" cy="2035947"/>
          </a:xfrm>
          <a:prstGeom prst="rect">
            <a:avLst/>
          </a:prstGeom>
        </p:spPr>
      </p:pic>
      <p:pic>
        <p:nvPicPr>
          <p:cNvPr id="1026" name="Picture 2" descr="https://www.glacierpointsolutions.com/wp-content/uploads/2018/03/Plum_Cluverius_Cropped-297x300.jpg">
            <a:extLst>
              <a:ext uri="{FF2B5EF4-FFF2-40B4-BE49-F238E27FC236}">
                <a16:creationId xmlns:a16="http://schemas.microsoft.com/office/drawing/2014/main" id="{4BC42BEF-C55D-4657-8856-D6C45286CD6A}"/>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6533" r="7001"/>
          <a:stretch/>
        </p:blipFill>
        <p:spPr bwMode="auto">
          <a:xfrm>
            <a:off x="9999897" y="1803552"/>
            <a:ext cx="1749775" cy="204407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https://lh6.googleusercontent.com/6AmzBY7EAmjsKEE62P7uX9iq4N7EVzFbodlLzoj5BFFUrALG1wWhcBhE080zNwO4gcsqEzvg37LRuonMdcWqdzSF69xAYXf8tPqnsa14omfEYZigH27wdUdquHXSqD-tM343GLw9">
            <a:extLst>
              <a:ext uri="{FF2B5EF4-FFF2-40B4-BE49-F238E27FC236}">
                <a16:creationId xmlns:a16="http://schemas.microsoft.com/office/drawing/2014/main" id="{9A3F1131-92E4-4D93-9A87-FAF342461FAE}"/>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t="10094" r="4871" b="8755"/>
          <a:stretch/>
        </p:blipFill>
        <p:spPr bwMode="auto">
          <a:xfrm>
            <a:off x="9920488" y="3993850"/>
            <a:ext cx="1803265" cy="2054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9896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Meeting Agenda</a:t>
            </a:r>
          </a:p>
        </p:txBody>
      </p:sp>
      <p:sp>
        <p:nvSpPr>
          <p:cNvPr id="3" name="Content Placeholder 2"/>
          <p:cNvSpPr>
            <a:spLocks noGrp="1"/>
          </p:cNvSpPr>
          <p:nvPr>
            <p:ph idx="1"/>
          </p:nvPr>
        </p:nvSpPr>
        <p:spPr>
          <a:xfrm>
            <a:off x="1885949" y="1752146"/>
            <a:ext cx="10306051" cy="4604203"/>
          </a:xfrm>
        </p:spPr>
        <p:txBody>
          <a:bodyPr>
            <a:normAutofit/>
          </a:bodyPr>
          <a:lstStyle/>
          <a:p>
            <a:r>
              <a:rPr lang="en-US" sz="2400" dirty="0"/>
              <a:t>Neuroscience of Coaching – J. Matthew Becker			50-60 Min</a:t>
            </a:r>
          </a:p>
          <a:p>
            <a:r>
              <a:rPr lang="en-US" sz="2400" dirty="0"/>
              <a:t>Professional Development Information				10 Min.</a:t>
            </a:r>
          </a:p>
          <a:p>
            <a:pPr lvl="1"/>
            <a:r>
              <a:rPr lang="en-US" sz="2000" dirty="0"/>
              <a:t>Closure Process Experiences						</a:t>
            </a:r>
          </a:p>
          <a:p>
            <a:pPr lvl="1"/>
            <a:r>
              <a:rPr lang="en-US" sz="2000" dirty="0"/>
              <a:t>Sources of CCEUs</a:t>
            </a:r>
          </a:p>
          <a:p>
            <a:r>
              <a:rPr lang="en-US" sz="2400" dirty="0"/>
              <a:t>Glacier Point Solutions, Inc. - Business Overview			20 Min</a:t>
            </a:r>
          </a:p>
          <a:p>
            <a:endParaRPr lang="en-US" dirty="0"/>
          </a:p>
          <a:p>
            <a:endParaRPr lang="en-US" dirty="0"/>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10/30/2019</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3</a:t>
            </a:fld>
            <a:endParaRPr lang="en-US" dirty="0"/>
          </a:p>
        </p:txBody>
      </p:sp>
    </p:spTree>
    <p:extLst>
      <p:ext uri="{BB962C8B-B14F-4D97-AF65-F5344CB8AC3E}">
        <p14:creationId xmlns:p14="http://schemas.microsoft.com/office/powerpoint/2010/main" val="20757290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A84FF-49A8-42B8-A0DB-DB40B9E218A1}"/>
              </a:ext>
            </a:extLst>
          </p:cNvPr>
          <p:cNvSpPr>
            <a:spLocks noGrp="1"/>
          </p:cNvSpPr>
          <p:nvPr>
            <p:ph type="title"/>
          </p:nvPr>
        </p:nvSpPr>
        <p:spPr/>
        <p:txBody>
          <a:bodyPr/>
          <a:lstStyle/>
          <a:p>
            <a:r>
              <a:rPr lang="en-US" dirty="0"/>
              <a:t>Closure Process</a:t>
            </a:r>
          </a:p>
        </p:txBody>
      </p:sp>
      <p:sp>
        <p:nvSpPr>
          <p:cNvPr id="3" name="Content Placeholder 2">
            <a:extLst>
              <a:ext uri="{FF2B5EF4-FFF2-40B4-BE49-F238E27FC236}">
                <a16:creationId xmlns:a16="http://schemas.microsoft.com/office/drawing/2014/main" id="{75689F3E-79E5-40C9-A50C-3706A986CF50}"/>
              </a:ext>
            </a:extLst>
          </p:cNvPr>
          <p:cNvSpPr>
            <a:spLocks noGrp="1"/>
          </p:cNvSpPr>
          <p:nvPr>
            <p:ph idx="1"/>
          </p:nvPr>
        </p:nvSpPr>
        <p:spPr/>
        <p:txBody>
          <a:bodyPr>
            <a:normAutofit/>
          </a:bodyPr>
          <a:lstStyle/>
          <a:p>
            <a:pPr lvl="0"/>
            <a:endParaRPr lang="en-US" dirty="0"/>
          </a:p>
          <a:p>
            <a:pPr lvl="0"/>
            <a:r>
              <a:rPr lang="en-US" dirty="0"/>
              <a:t>Any experiences with the Closure Process you can share?</a:t>
            </a:r>
          </a:p>
        </p:txBody>
      </p:sp>
      <p:sp>
        <p:nvSpPr>
          <p:cNvPr id="4" name="Date Placeholder 3">
            <a:extLst>
              <a:ext uri="{FF2B5EF4-FFF2-40B4-BE49-F238E27FC236}">
                <a16:creationId xmlns:a16="http://schemas.microsoft.com/office/drawing/2014/main" id="{2D7067F4-2CC8-4049-BFF3-135A5F5F8C74}"/>
              </a:ext>
            </a:extLst>
          </p:cNvPr>
          <p:cNvSpPr>
            <a:spLocks noGrp="1"/>
          </p:cNvSpPr>
          <p:nvPr>
            <p:ph type="dt" sz="half" idx="10"/>
          </p:nvPr>
        </p:nvSpPr>
        <p:spPr/>
        <p:txBody>
          <a:bodyPr/>
          <a:lstStyle/>
          <a:p>
            <a:r>
              <a:rPr lang="en-US"/>
              <a:t>@</a:t>
            </a:r>
            <a:fld id="{181B60C6-3CD4-4FE7-B08D-3B8807C220F0}" type="datetime1">
              <a:rPr lang="en-US" smtClean="0"/>
              <a:pPr/>
              <a:t>10/30/2019</a:t>
            </a:fld>
            <a:r>
              <a:rPr lang="en-US"/>
              <a:t> Glacier Point Solutions, Inc. ~  GlacierPointSolutions.com ~ Donna Schilder ~ (562)434-7822 ~ Donna@GlacierPointSolutions.com</a:t>
            </a:r>
            <a:endParaRPr lang="en-US" dirty="0"/>
          </a:p>
        </p:txBody>
      </p:sp>
      <p:sp>
        <p:nvSpPr>
          <p:cNvPr id="5" name="Slide Number Placeholder 4">
            <a:extLst>
              <a:ext uri="{FF2B5EF4-FFF2-40B4-BE49-F238E27FC236}">
                <a16:creationId xmlns:a16="http://schemas.microsoft.com/office/drawing/2014/main" id="{BF806736-546B-4516-99CF-C7B117C45C6B}"/>
              </a:ext>
            </a:extLst>
          </p:cNvPr>
          <p:cNvSpPr>
            <a:spLocks noGrp="1"/>
          </p:cNvSpPr>
          <p:nvPr>
            <p:ph type="sldNum" sz="quarter" idx="12"/>
          </p:nvPr>
        </p:nvSpPr>
        <p:spPr/>
        <p:txBody>
          <a:bodyPr/>
          <a:lstStyle/>
          <a:p>
            <a:fld id="{1CA093FF-0709-489F-960B-E0D5A32CFF65}" type="slidenum">
              <a:rPr lang="en-US" smtClean="0"/>
              <a:pPr/>
              <a:t>4</a:t>
            </a:fld>
            <a:endParaRPr lang="en-US" dirty="0"/>
          </a:p>
        </p:txBody>
      </p:sp>
    </p:spTree>
    <p:extLst>
      <p:ext uri="{BB962C8B-B14F-4D97-AF65-F5344CB8AC3E}">
        <p14:creationId xmlns:p14="http://schemas.microsoft.com/office/powerpoint/2010/main" val="521241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F079B-05A4-4AAB-82B2-B4BC7A6AB4D9}"/>
              </a:ext>
            </a:extLst>
          </p:cNvPr>
          <p:cNvSpPr>
            <a:spLocks noGrp="1"/>
          </p:cNvSpPr>
          <p:nvPr>
            <p:ph type="title"/>
          </p:nvPr>
        </p:nvSpPr>
        <p:spPr/>
        <p:txBody>
          <a:bodyPr/>
          <a:lstStyle/>
          <a:p>
            <a:r>
              <a:rPr lang="en-US" dirty="0"/>
              <a:t>Sources of CCEUs</a:t>
            </a:r>
          </a:p>
        </p:txBody>
      </p:sp>
      <p:sp>
        <p:nvSpPr>
          <p:cNvPr id="7" name="Content Placeholder 6">
            <a:extLst>
              <a:ext uri="{FF2B5EF4-FFF2-40B4-BE49-F238E27FC236}">
                <a16:creationId xmlns:a16="http://schemas.microsoft.com/office/drawing/2014/main" id="{7281E90E-58C9-4D53-9F04-7AA978CB82CA}"/>
              </a:ext>
            </a:extLst>
          </p:cNvPr>
          <p:cNvSpPr>
            <a:spLocks noGrp="1"/>
          </p:cNvSpPr>
          <p:nvPr>
            <p:ph idx="1"/>
          </p:nvPr>
        </p:nvSpPr>
        <p:spPr/>
        <p:txBody>
          <a:bodyPr>
            <a:normAutofit fontScale="85000" lnSpcReduction="20000"/>
          </a:bodyPr>
          <a:lstStyle/>
          <a:p>
            <a:pPr marL="285750" indent="-285750"/>
            <a:r>
              <a:rPr lang="en-US" dirty="0"/>
              <a:t>Use GPSI Meetings as Resource Credits or Independent Study</a:t>
            </a:r>
          </a:p>
          <a:p>
            <a:pPr marL="285750" indent="-285750"/>
            <a:r>
              <a:rPr lang="en-US" dirty="0"/>
              <a:t>Events calendar for ICFLA: </a:t>
            </a:r>
            <a:r>
              <a:rPr lang="en-US" u="sng" dirty="0">
                <a:hlinkClick r:id="rId2"/>
              </a:rPr>
              <a:t>http://www.icfla.org/Public/Events/</a:t>
            </a:r>
            <a:r>
              <a:rPr lang="en-US" dirty="0"/>
              <a:t>  (SIGs count too)</a:t>
            </a:r>
          </a:p>
          <a:p>
            <a:pPr marL="285750" indent="-285750"/>
            <a:r>
              <a:rPr lang="en-US" dirty="0"/>
              <a:t>ICF SIGs</a:t>
            </a:r>
          </a:p>
          <a:p>
            <a:pPr marL="285750" indent="-285750"/>
            <a:r>
              <a:rPr lang="en-US" dirty="0"/>
              <a:t>ICF Orange County: </a:t>
            </a:r>
            <a:r>
              <a:rPr lang="en-US" u="sng" dirty="0">
                <a:hlinkClick r:id="rId3"/>
              </a:rPr>
              <a:t>https://icforangecounty.org/meetinginfo.php</a:t>
            </a:r>
            <a:r>
              <a:rPr lang="en-US" dirty="0"/>
              <a:t>  </a:t>
            </a:r>
          </a:p>
          <a:p>
            <a:pPr marL="285750" indent="-285750"/>
            <a:r>
              <a:rPr lang="en-US" dirty="0"/>
              <a:t>ICF Phoenix: </a:t>
            </a:r>
            <a:r>
              <a:rPr lang="en-US" u="sng" dirty="0">
                <a:hlinkClick r:id="rId4"/>
              </a:rPr>
              <a:t>http://icfarizona.org/events</a:t>
            </a:r>
            <a:r>
              <a:rPr lang="en-US" dirty="0"/>
              <a:t>  </a:t>
            </a:r>
          </a:p>
          <a:p>
            <a:pPr marL="285750" indent="-285750"/>
            <a:r>
              <a:rPr lang="en-US" dirty="0"/>
              <a:t>Other courses: </a:t>
            </a:r>
            <a:r>
              <a:rPr lang="en-US" u="sng" dirty="0">
                <a:hlinkClick r:id="rId5"/>
              </a:rPr>
              <a:t>https://www.effectivevirtualconversations.com/virtualfacilitationessentials.html</a:t>
            </a:r>
            <a:endParaRPr lang="en-US" dirty="0"/>
          </a:p>
          <a:p>
            <a:r>
              <a:rPr lang="en-US" dirty="0"/>
              <a:t>ICF videos:</a:t>
            </a:r>
          </a:p>
          <a:p>
            <a:pPr lvl="1"/>
            <a:r>
              <a:rPr lang="en-US" u="sng" dirty="0">
                <a:hlinkClick r:id="rId6"/>
              </a:rPr>
              <a:t>https://www.gotostage.com/channel/4d778ef341c74e778a7072fb7a1bd55b</a:t>
            </a:r>
            <a:r>
              <a:rPr lang="en-US" dirty="0"/>
              <a:t>  </a:t>
            </a:r>
          </a:p>
          <a:p>
            <a:pPr lvl="1" eaLnBrk="0" fontAlgn="base" hangingPunct="0">
              <a:lnSpc>
                <a:spcPct val="100000"/>
              </a:lnSpc>
              <a:spcBef>
                <a:spcPct val="0"/>
              </a:spcBef>
              <a:spcAft>
                <a:spcPct val="0"/>
              </a:spcAft>
            </a:pPr>
            <a:r>
              <a:rPr lang="en-US" altLang="en-US" dirty="0">
                <a:solidFill>
                  <a:srgbClr val="1155CC"/>
                </a:solidFill>
                <a:latin typeface="Arial" panose="020B0604020202020204" pitchFamily="34" charset="0"/>
                <a:hlinkClick r:id="rId7"/>
              </a:rPr>
              <a:t>https://apps.coachfederation.org/eweb/DynamicPage.aspx?Site=icf&amp;WebKey=176bcf86-a2d2-461a-9c26-e8290ab01bb6</a:t>
            </a:r>
            <a:endParaRPr lang="en-US" altLang="en-US" sz="1000" dirty="0">
              <a:latin typeface="Arial" panose="020B0604020202020204" pitchFamily="34" charset="0"/>
            </a:endParaRPr>
          </a:p>
          <a:p>
            <a:pPr marL="285750" indent="-285750"/>
            <a:endParaRPr lang="en-US" dirty="0"/>
          </a:p>
        </p:txBody>
      </p:sp>
    </p:spTree>
    <p:extLst>
      <p:ext uri="{BB962C8B-B14F-4D97-AF65-F5344CB8AC3E}">
        <p14:creationId xmlns:p14="http://schemas.microsoft.com/office/powerpoint/2010/main" val="3507271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2CC21-A111-4817-9796-3D1B9D2140DF}"/>
              </a:ext>
            </a:extLst>
          </p:cNvPr>
          <p:cNvSpPr>
            <a:spLocks noGrp="1"/>
          </p:cNvSpPr>
          <p:nvPr>
            <p:ph type="title"/>
          </p:nvPr>
        </p:nvSpPr>
        <p:spPr/>
        <p:txBody>
          <a:bodyPr/>
          <a:lstStyle/>
          <a:p>
            <a:r>
              <a:rPr lang="en-US" dirty="0"/>
              <a:t>Sources of CEUs</a:t>
            </a:r>
          </a:p>
        </p:txBody>
      </p:sp>
      <p:sp>
        <p:nvSpPr>
          <p:cNvPr id="4" name="Date Placeholder 3">
            <a:extLst>
              <a:ext uri="{FF2B5EF4-FFF2-40B4-BE49-F238E27FC236}">
                <a16:creationId xmlns:a16="http://schemas.microsoft.com/office/drawing/2014/main" id="{A1AF6A4A-FB04-4C53-94B9-69D9C87F0EB8}"/>
              </a:ext>
            </a:extLst>
          </p:cNvPr>
          <p:cNvSpPr>
            <a:spLocks noGrp="1"/>
          </p:cNvSpPr>
          <p:nvPr>
            <p:ph type="dt" sz="half" idx="10"/>
          </p:nvPr>
        </p:nvSpPr>
        <p:spPr/>
        <p:txBody>
          <a:bodyPr/>
          <a:lstStyle/>
          <a:p>
            <a:r>
              <a:rPr lang="en-US"/>
              <a:t>@</a:t>
            </a:r>
            <a:fld id="{181B60C6-3CD4-4FE7-B08D-3B8807C220F0}" type="datetime1">
              <a:rPr lang="en-US" smtClean="0"/>
              <a:pPr/>
              <a:t>10/30/2019</a:t>
            </a:fld>
            <a:r>
              <a:rPr lang="en-US"/>
              <a:t> Glacier Point Solutions, Inc. ~  GlacierPointSolutions.com ~ Donna Schilder ~ (562)434-7822 ~ Donna@GlacierPointSolutions.com</a:t>
            </a:r>
            <a:endParaRPr lang="en-US" dirty="0"/>
          </a:p>
        </p:txBody>
      </p:sp>
      <p:sp>
        <p:nvSpPr>
          <p:cNvPr id="5" name="Slide Number Placeholder 4">
            <a:extLst>
              <a:ext uri="{FF2B5EF4-FFF2-40B4-BE49-F238E27FC236}">
                <a16:creationId xmlns:a16="http://schemas.microsoft.com/office/drawing/2014/main" id="{DCECD301-D7D9-49CE-980E-2C857B742C21}"/>
              </a:ext>
            </a:extLst>
          </p:cNvPr>
          <p:cNvSpPr>
            <a:spLocks noGrp="1"/>
          </p:cNvSpPr>
          <p:nvPr>
            <p:ph type="sldNum" sz="quarter" idx="12"/>
          </p:nvPr>
        </p:nvSpPr>
        <p:spPr/>
        <p:txBody>
          <a:bodyPr/>
          <a:lstStyle/>
          <a:p>
            <a:fld id="{1CA093FF-0709-489F-960B-E0D5A32CFF65}" type="slidenum">
              <a:rPr lang="en-US" smtClean="0"/>
              <a:pPr/>
              <a:t>6</a:t>
            </a:fld>
            <a:endParaRPr lang="en-US" dirty="0"/>
          </a:p>
        </p:txBody>
      </p:sp>
      <p:sp>
        <p:nvSpPr>
          <p:cNvPr id="6" name="Rectangle 1">
            <a:extLst>
              <a:ext uri="{FF2B5EF4-FFF2-40B4-BE49-F238E27FC236}">
                <a16:creationId xmlns:a16="http://schemas.microsoft.com/office/drawing/2014/main" id="{13F0947A-1E3D-4916-9A4C-299CD0CF872F}"/>
              </a:ext>
            </a:extLst>
          </p:cNvPr>
          <p:cNvSpPr>
            <a:spLocks noGrp="1" noChangeArrowheads="1"/>
          </p:cNvSpPr>
          <p:nvPr>
            <p:ph idx="1"/>
          </p:nvPr>
        </p:nvSpPr>
        <p:spPr bwMode="auto">
          <a:xfrm>
            <a:off x="1885950" y="1761362"/>
            <a:ext cx="9915282"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eaLnBrk="0" fontAlgn="base" hangingPunct="0">
              <a:lnSpc>
                <a:spcPct val="100000"/>
              </a:lnSpc>
              <a:spcBef>
                <a:spcPct val="0"/>
              </a:spcBef>
              <a:spcAft>
                <a:spcPct val="0"/>
              </a:spcAft>
              <a:buNone/>
            </a:pPr>
            <a:r>
              <a:rPr lang="en-US" altLang="en-US" sz="2400" dirty="0">
                <a:solidFill>
                  <a:srgbClr val="1155CC"/>
                </a:solidFill>
                <a:latin typeface="-webkit-standard"/>
                <a:hlinkClick r:id="rId2">
                  <a:extLst>
                    <a:ext uri="{A12FA001-AC4F-418D-AE19-62706E023703}">
                      <ahyp:hlinkClr xmlns:ahyp="http://schemas.microsoft.com/office/drawing/2018/hyperlinkcolor" val="tx"/>
                    </a:ext>
                  </a:extLst>
                </a:hlinkClick>
              </a:rPr>
              <a:t>ICF - Professional Development</a:t>
            </a:r>
          </a:p>
          <a:p>
            <a:pPr marL="0" lvl="0" indent="0" eaLnBrk="0" fontAlgn="base" hangingPunct="0">
              <a:lnSpc>
                <a:spcPct val="100000"/>
              </a:lnSpc>
              <a:spcBef>
                <a:spcPct val="0"/>
              </a:spcBef>
              <a:spcAft>
                <a:spcPct val="0"/>
              </a:spcAft>
              <a:buNone/>
            </a:pPr>
            <a:r>
              <a:rPr lang="en-US" altLang="en-US" sz="2400" b="1" dirty="0">
                <a:latin typeface="-webkit-standard"/>
              </a:rPr>
              <a:t>Performing Training</a:t>
            </a:r>
            <a:endParaRPr lang="en-US" altLang="en-US" sz="2400" b="1" dirty="0">
              <a:latin typeface="-webkit-standard"/>
              <a:hlinkClick r:id="rId2">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rgbClr val="454545"/>
                </a:solidFill>
                <a:effectLst/>
                <a:latin typeface="-webkit-standard"/>
              </a:rPr>
              <a:t>Serving as an instructor of ICF-approved training (letter from your supervisor on the training organization’s letterhead with the name of the course, date and amount of hours taught)*</a:t>
            </a:r>
          </a:p>
          <a:p>
            <a:pPr marL="0" marR="0" lvl="0" indent="0" algn="l" defTabSz="914400" rtl="0" eaLnBrk="0" fontAlgn="base" latinLnBrk="0" hangingPunct="0">
              <a:lnSpc>
                <a:spcPct val="100000"/>
              </a:lnSpc>
              <a:spcBef>
                <a:spcPct val="0"/>
              </a:spcBef>
              <a:spcAft>
                <a:spcPct val="0"/>
              </a:spcAft>
              <a:buClrTx/>
              <a:buSzTx/>
              <a:buNone/>
              <a:tabLst/>
            </a:pPr>
            <a:r>
              <a:rPr lang="en-US" altLang="en-US" sz="2400" b="1" dirty="0">
                <a:solidFill>
                  <a:srgbClr val="454545"/>
                </a:solidFill>
                <a:latin typeface="-webkit-standard"/>
              </a:rPr>
              <a:t>Mentor Coaching</a:t>
            </a:r>
            <a:endParaRPr kumimoji="0" lang="en-US" altLang="en-US" sz="2400" b="1" i="0" u="none" strike="noStrike" cap="none" normalizeH="0" baseline="0" dirty="0">
              <a:ln>
                <a:noFill/>
              </a:ln>
              <a:solidFill>
                <a:srgbClr val="454545"/>
              </a:solidFill>
              <a:effectLst/>
              <a:latin typeface="-webkit-standard"/>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rgbClr val="454545"/>
                </a:solidFill>
                <a:effectLst/>
                <a:latin typeface="-webkit-standard"/>
              </a:rPr>
              <a:t>Serving as a Mentor Coach and/or supervisor (letter including the client name, contact information, dates and number of hours completed)</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2400" b="1" i="0" u="none" strike="noStrike" cap="none" normalizeH="0" baseline="0" dirty="0">
                <a:ln>
                  <a:noFill/>
                </a:ln>
                <a:solidFill>
                  <a:srgbClr val="454545"/>
                </a:solidFill>
                <a:effectLst/>
                <a:latin typeface="-webkit-standard"/>
              </a:rPr>
              <a:t>Special Projects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rgbClr val="454545"/>
                </a:solidFill>
                <a:effectLst/>
                <a:latin typeface="-webkit-standard"/>
              </a:rPr>
              <a:t>Special projects and activities approved in advance by ICF (dependent upon the agreement made with ICF staff when your special project or activity is approved)</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1414714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33DA28-B7E2-416D-A705-442D3911B928}"/>
              </a:ext>
            </a:extLst>
          </p:cNvPr>
          <p:cNvPicPr>
            <a:picLocks noChangeAspect="1"/>
          </p:cNvPicPr>
          <p:nvPr/>
        </p:nvPicPr>
        <p:blipFill>
          <a:blip r:embed="rId2"/>
          <a:stretch>
            <a:fillRect/>
          </a:stretch>
        </p:blipFill>
        <p:spPr>
          <a:xfrm>
            <a:off x="1900826" y="182302"/>
            <a:ext cx="8390347" cy="6675698"/>
          </a:xfrm>
          <a:prstGeom prst="rect">
            <a:avLst/>
          </a:prstGeom>
        </p:spPr>
      </p:pic>
    </p:spTree>
    <p:extLst>
      <p:ext uri="{BB962C8B-B14F-4D97-AF65-F5344CB8AC3E}">
        <p14:creationId xmlns:p14="http://schemas.microsoft.com/office/powerpoint/2010/main" val="3141292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10E49-E15C-4BEC-A82C-E38D4889BE0A}"/>
              </a:ext>
            </a:extLst>
          </p:cNvPr>
          <p:cNvSpPr>
            <a:spLocks noGrp="1"/>
          </p:cNvSpPr>
          <p:nvPr>
            <p:ph type="title"/>
          </p:nvPr>
        </p:nvSpPr>
        <p:spPr/>
        <p:txBody>
          <a:bodyPr/>
          <a:lstStyle/>
          <a:p>
            <a:r>
              <a:rPr lang="en-US" dirty="0"/>
              <a:t>Glacier Point Solutions, Inc. - Business Overview</a:t>
            </a:r>
          </a:p>
        </p:txBody>
      </p:sp>
      <p:sp>
        <p:nvSpPr>
          <p:cNvPr id="3" name="Content Placeholder 2">
            <a:extLst>
              <a:ext uri="{FF2B5EF4-FFF2-40B4-BE49-F238E27FC236}">
                <a16:creationId xmlns:a16="http://schemas.microsoft.com/office/drawing/2014/main" id="{9D995805-A2D2-4F31-A360-DCF584ED9B5E}"/>
              </a:ext>
            </a:extLst>
          </p:cNvPr>
          <p:cNvSpPr>
            <a:spLocks noGrp="1"/>
          </p:cNvSpPr>
          <p:nvPr>
            <p:ph idx="1"/>
          </p:nvPr>
        </p:nvSpPr>
        <p:spPr/>
        <p:txBody>
          <a:bodyPr/>
          <a:lstStyle/>
          <a:p>
            <a:r>
              <a:rPr lang="en-US" dirty="0"/>
              <a:t>Close Rates</a:t>
            </a:r>
          </a:p>
          <a:p>
            <a:r>
              <a:rPr lang="en-US" dirty="0"/>
              <a:t>Average Coaching Effectiveness Survey Score</a:t>
            </a:r>
          </a:p>
          <a:p>
            <a:r>
              <a:rPr lang="en-US" dirty="0"/>
              <a:t>Length of Engagement </a:t>
            </a:r>
          </a:p>
          <a:p>
            <a:r>
              <a:rPr lang="en-US" dirty="0"/>
              <a:t>Celebrate - GPSI &amp; Coach Accomplishments!</a:t>
            </a:r>
          </a:p>
          <a:p>
            <a:endParaRPr lang="en-US" dirty="0"/>
          </a:p>
        </p:txBody>
      </p:sp>
      <p:sp>
        <p:nvSpPr>
          <p:cNvPr id="4" name="Date Placeholder 3">
            <a:extLst>
              <a:ext uri="{FF2B5EF4-FFF2-40B4-BE49-F238E27FC236}">
                <a16:creationId xmlns:a16="http://schemas.microsoft.com/office/drawing/2014/main" id="{41ECD35E-F225-48BB-996C-5CC84E7D06A6}"/>
              </a:ext>
            </a:extLst>
          </p:cNvPr>
          <p:cNvSpPr>
            <a:spLocks noGrp="1"/>
          </p:cNvSpPr>
          <p:nvPr>
            <p:ph type="dt" sz="half" idx="10"/>
          </p:nvPr>
        </p:nvSpPr>
        <p:spPr/>
        <p:txBody>
          <a:bodyPr/>
          <a:lstStyle/>
          <a:p>
            <a:r>
              <a:rPr lang="en-US"/>
              <a:t>@</a:t>
            </a:r>
            <a:fld id="{181B60C6-3CD4-4FE7-B08D-3B8807C220F0}" type="datetime1">
              <a:rPr lang="en-US" smtClean="0"/>
              <a:pPr/>
              <a:t>10/30/2019</a:t>
            </a:fld>
            <a:r>
              <a:rPr lang="en-US"/>
              <a:t> Glacier Point Solutions, Inc. ~  GlacierPointSolutions.com ~ Donna Schilder ~ (562)434-7822 ~ Donna@GlacierPointSolutions.com</a:t>
            </a:r>
            <a:endParaRPr lang="en-US" dirty="0"/>
          </a:p>
        </p:txBody>
      </p:sp>
      <p:sp>
        <p:nvSpPr>
          <p:cNvPr id="5" name="Slide Number Placeholder 4">
            <a:extLst>
              <a:ext uri="{FF2B5EF4-FFF2-40B4-BE49-F238E27FC236}">
                <a16:creationId xmlns:a16="http://schemas.microsoft.com/office/drawing/2014/main" id="{D7503484-67F4-4614-ABF4-CA7FCD8BCC65}"/>
              </a:ext>
            </a:extLst>
          </p:cNvPr>
          <p:cNvSpPr>
            <a:spLocks noGrp="1"/>
          </p:cNvSpPr>
          <p:nvPr>
            <p:ph type="sldNum" sz="quarter" idx="12"/>
          </p:nvPr>
        </p:nvSpPr>
        <p:spPr/>
        <p:txBody>
          <a:bodyPr/>
          <a:lstStyle/>
          <a:p>
            <a:fld id="{1CA093FF-0709-489F-960B-E0D5A32CFF65}" type="slidenum">
              <a:rPr lang="en-US" smtClean="0"/>
              <a:pPr/>
              <a:t>8</a:t>
            </a:fld>
            <a:endParaRPr lang="en-US" dirty="0"/>
          </a:p>
        </p:txBody>
      </p:sp>
    </p:spTree>
    <p:extLst>
      <p:ext uri="{BB962C8B-B14F-4D97-AF65-F5344CB8AC3E}">
        <p14:creationId xmlns:p14="http://schemas.microsoft.com/office/powerpoint/2010/main" val="850230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Close Rates – Individually Paying Clients</a:t>
            </a:r>
          </a:p>
        </p:txBody>
      </p:sp>
      <p:sp>
        <p:nvSpPr>
          <p:cNvPr id="3" name="Content Placeholder 2"/>
          <p:cNvSpPr>
            <a:spLocks noGrp="1"/>
          </p:cNvSpPr>
          <p:nvPr>
            <p:ph idx="1"/>
          </p:nvPr>
        </p:nvSpPr>
        <p:spPr>
          <a:xfrm>
            <a:off x="1885949" y="1752146"/>
            <a:ext cx="9481457" cy="4604203"/>
          </a:xfrm>
        </p:spPr>
        <p:txBody>
          <a:bodyPr>
            <a:normAutofit fontScale="55000" lnSpcReduction="20000"/>
          </a:bodyPr>
          <a:lstStyle/>
          <a:p>
            <a:r>
              <a:rPr lang="en-US" b="1" dirty="0">
                <a:solidFill>
                  <a:srgbClr val="7030A0"/>
                </a:solidFill>
              </a:rPr>
              <a:t>1Q-2Q17: 48%</a:t>
            </a:r>
          </a:p>
          <a:p>
            <a:r>
              <a:rPr lang="en-US" b="1" dirty="0">
                <a:solidFill>
                  <a:srgbClr val="7030A0"/>
                </a:solidFill>
              </a:rPr>
              <a:t>3Q17: 46%</a:t>
            </a:r>
          </a:p>
          <a:p>
            <a:r>
              <a:rPr lang="en-US" b="1" dirty="0">
                <a:solidFill>
                  <a:srgbClr val="7030A0"/>
                </a:solidFill>
              </a:rPr>
              <a:t>4Q17: 64% </a:t>
            </a:r>
          </a:p>
          <a:p>
            <a:r>
              <a:rPr lang="en-US" b="1" dirty="0">
                <a:solidFill>
                  <a:srgbClr val="7030A0"/>
                </a:solidFill>
              </a:rPr>
              <a:t>1Q18: 71%</a:t>
            </a:r>
          </a:p>
          <a:p>
            <a:r>
              <a:rPr lang="en-US" b="1" dirty="0">
                <a:solidFill>
                  <a:srgbClr val="7030A0"/>
                </a:solidFill>
              </a:rPr>
              <a:t>2Q18: 56% </a:t>
            </a:r>
          </a:p>
          <a:p>
            <a:r>
              <a:rPr lang="en-US" b="1" dirty="0">
                <a:solidFill>
                  <a:srgbClr val="7030A0"/>
                </a:solidFill>
              </a:rPr>
              <a:t>3Q18: 69%</a:t>
            </a:r>
          </a:p>
          <a:p>
            <a:r>
              <a:rPr lang="en-US" b="1" dirty="0">
                <a:solidFill>
                  <a:srgbClr val="7030A0"/>
                </a:solidFill>
              </a:rPr>
              <a:t>4Q18: 50%</a:t>
            </a:r>
          </a:p>
          <a:p>
            <a:r>
              <a:rPr lang="en-US" b="1" dirty="0">
                <a:solidFill>
                  <a:srgbClr val="7030A0"/>
                </a:solidFill>
              </a:rPr>
              <a:t>2018: 62%</a:t>
            </a:r>
          </a:p>
          <a:p>
            <a:r>
              <a:rPr lang="en-US" sz="4400" b="1" dirty="0"/>
              <a:t>1Q19: 60%</a:t>
            </a:r>
          </a:p>
          <a:p>
            <a:r>
              <a:rPr lang="en-US" sz="4400" b="1" dirty="0"/>
              <a:t>2Q19: 50% </a:t>
            </a:r>
          </a:p>
          <a:p>
            <a:r>
              <a:rPr lang="en-US" sz="4100" b="1" dirty="0">
                <a:solidFill>
                  <a:srgbClr val="00B0F0"/>
                </a:solidFill>
              </a:rPr>
              <a:t>3Q19</a:t>
            </a:r>
            <a:r>
              <a:rPr lang="en-US" sz="4100" b="1">
                <a:solidFill>
                  <a:srgbClr val="00B0F0"/>
                </a:solidFill>
              </a:rPr>
              <a:t>: 60%</a:t>
            </a:r>
            <a:endParaRPr lang="en-US" sz="4100" b="1" dirty="0">
              <a:solidFill>
                <a:srgbClr val="00B0F0"/>
              </a:solidFill>
            </a:endParaRPr>
          </a:p>
          <a:p>
            <a:endParaRPr lang="en-US" sz="4100" b="1" dirty="0">
              <a:solidFill>
                <a:srgbClr val="00B050"/>
              </a:solidFill>
            </a:endParaRPr>
          </a:p>
          <a:p>
            <a:endParaRPr lang="en-US" b="1" dirty="0">
              <a:solidFill>
                <a:srgbClr val="00B050"/>
              </a:solidFill>
            </a:endParaRPr>
          </a:p>
          <a:p>
            <a:pPr lvl="1"/>
            <a:r>
              <a:rPr lang="en-US" sz="3000" b="1" dirty="0">
                <a:solidFill>
                  <a:srgbClr val="00B050"/>
                </a:solidFill>
              </a:rPr>
              <a:t>Goal Close Rate: 50%</a:t>
            </a:r>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10/30/2019</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9</a:t>
            </a:fld>
            <a:endParaRPr lang="en-US" dirty="0"/>
          </a:p>
        </p:txBody>
      </p:sp>
    </p:spTree>
    <p:extLst>
      <p:ext uri="{BB962C8B-B14F-4D97-AF65-F5344CB8AC3E}">
        <p14:creationId xmlns:p14="http://schemas.microsoft.com/office/powerpoint/2010/main" val="257691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AEB21-87C2-4C4B-8D5E-25D1137E3C8C}"/>
              </a:ext>
            </a:extLst>
          </p:cNvPr>
          <p:cNvSpPr>
            <a:spLocks noGrp="1"/>
          </p:cNvSpPr>
          <p:nvPr>
            <p:ph type="title"/>
          </p:nvPr>
        </p:nvSpPr>
        <p:spPr/>
        <p:txBody>
          <a:bodyPr>
            <a:normAutofit/>
          </a:bodyPr>
          <a:lstStyle/>
          <a:p>
            <a:r>
              <a:rPr lang="en-US" dirty="0"/>
              <a:t>Coaching Effectiveness Surveys – As of Q319 </a:t>
            </a:r>
          </a:p>
        </p:txBody>
      </p:sp>
      <p:sp>
        <p:nvSpPr>
          <p:cNvPr id="3" name="Content Placeholder 2">
            <a:extLst>
              <a:ext uri="{FF2B5EF4-FFF2-40B4-BE49-F238E27FC236}">
                <a16:creationId xmlns:a16="http://schemas.microsoft.com/office/drawing/2014/main" id="{971DDB2D-FAA6-4D9F-A3A5-583DA21C14D2}"/>
              </a:ext>
            </a:extLst>
          </p:cNvPr>
          <p:cNvSpPr>
            <a:spLocks noGrp="1"/>
          </p:cNvSpPr>
          <p:nvPr>
            <p:ph idx="1"/>
          </p:nvPr>
        </p:nvSpPr>
        <p:spPr>
          <a:xfrm>
            <a:off x="1885949" y="1752146"/>
            <a:ext cx="9481457" cy="4604203"/>
          </a:xfrm>
        </p:spPr>
        <p:txBody>
          <a:bodyPr>
            <a:normAutofit fontScale="92500" lnSpcReduction="10000"/>
          </a:bodyPr>
          <a:lstStyle/>
          <a:p>
            <a:r>
              <a:rPr lang="en-US" b="1" dirty="0"/>
              <a:t>Overall: </a:t>
            </a:r>
            <a:r>
              <a:rPr lang="en-US" b="1" dirty="0">
                <a:solidFill>
                  <a:srgbClr val="FF0000"/>
                </a:solidFill>
              </a:rPr>
              <a:t>4.69 out of 5* (Has increased from 4.5)</a:t>
            </a:r>
          </a:p>
          <a:p>
            <a:pPr lvl="1"/>
            <a:r>
              <a:rPr lang="en-US" dirty="0"/>
              <a:t>Significantly above “Very Satisfied”!</a:t>
            </a:r>
          </a:p>
          <a:p>
            <a:pPr lvl="1"/>
            <a:endParaRPr lang="en-US" dirty="0"/>
          </a:p>
          <a:p>
            <a:r>
              <a:rPr lang="en-US" dirty="0">
                <a:solidFill>
                  <a:srgbClr val="FF0000"/>
                </a:solidFill>
              </a:rPr>
              <a:t>Corporate Clients: 4.66 out of 5* </a:t>
            </a:r>
          </a:p>
          <a:p>
            <a:r>
              <a:rPr lang="en-US" dirty="0">
                <a:solidFill>
                  <a:srgbClr val="FF0000"/>
                </a:solidFill>
              </a:rPr>
              <a:t>Individual Clients: 4.76 out of 5*</a:t>
            </a:r>
          </a:p>
          <a:p>
            <a:r>
              <a:rPr lang="en-US" dirty="0">
                <a:solidFill>
                  <a:srgbClr val="FF0000"/>
                </a:solidFill>
              </a:rPr>
              <a:t>AeroVironment: 4.43 out of 5*</a:t>
            </a:r>
          </a:p>
          <a:p>
            <a:r>
              <a:rPr lang="en-US" dirty="0">
                <a:solidFill>
                  <a:srgbClr val="FF0000"/>
                </a:solidFill>
              </a:rPr>
              <a:t>LBS FCU: 4.82 out of 5*</a:t>
            </a:r>
          </a:p>
          <a:p>
            <a:pPr lvl="1"/>
            <a:endParaRPr lang="en-US" dirty="0"/>
          </a:p>
          <a:p>
            <a:pPr lvl="1"/>
            <a:endParaRPr lang="en-US" dirty="0"/>
          </a:p>
          <a:p>
            <a:pPr lvl="1"/>
            <a:endParaRPr lang="en-US" dirty="0"/>
          </a:p>
          <a:p>
            <a:pPr lvl="1"/>
            <a:endParaRPr lang="en-US" dirty="0"/>
          </a:p>
          <a:p>
            <a:pPr marL="0" indent="0">
              <a:buNone/>
            </a:pPr>
            <a:r>
              <a:rPr lang="en-US" sz="2000" dirty="0"/>
              <a:t>*3.2 out of 5 is Satisfied.  4.2 out of 5 is Very Satisfied</a:t>
            </a:r>
          </a:p>
          <a:p>
            <a:endParaRPr lang="en-US" dirty="0"/>
          </a:p>
        </p:txBody>
      </p:sp>
      <p:sp>
        <p:nvSpPr>
          <p:cNvPr id="4" name="Date Placeholder 3">
            <a:extLst>
              <a:ext uri="{FF2B5EF4-FFF2-40B4-BE49-F238E27FC236}">
                <a16:creationId xmlns:a16="http://schemas.microsoft.com/office/drawing/2014/main" id="{E8B1D03A-4E0D-47A9-88D3-89030B3C37F8}"/>
              </a:ext>
            </a:extLst>
          </p:cNvPr>
          <p:cNvSpPr>
            <a:spLocks noGrp="1"/>
          </p:cNvSpPr>
          <p:nvPr>
            <p:ph type="dt" sz="half" idx="10"/>
          </p:nvPr>
        </p:nvSpPr>
        <p:spPr/>
        <p:txBody>
          <a:bodyPr/>
          <a:lstStyle/>
          <a:p>
            <a:r>
              <a:rPr lang="en-US"/>
              <a:t>@</a:t>
            </a:r>
            <a:fld id="{181B60C6-3CD4-4FE7-B08D-3B8807C220F0}" type="datetime1">
              <a:rPr lang="en-US" smtClean="0"/>
              <a:pPr/>
              <a:t>10/30/2019</a:t>
            </a:fld>
            <a:r>
              <a:rPr lang="en-US"/>
              <a:t> Glacier Point Solutions, Inc. ~  GlacierPointSolutions.com ~ Donna Schilder ~ (562)434-7822 ~ Donna@GlacierPointSolutions.com</a:t>
            </a:r>
            <a:endParaRPr lang="en-US" dirty="0"/>
          </a:p>
        </p:txBody>
      </p:sp>
      <p:sp>
        <p:nvSpPr>
          <p:cNvPr id="5" name="Slide Number Placeholder 4">
            <a:extLst>
              <a:ext uri="{FF2B5EF4-FFF2-40B4-BE49-F238E27FC236}">
                <a16:creationId xmlns:a16="http://schemas.microsoft.com/office/drawing/2014/main" id="{44777D5C-BE5C-46F1-BFCA-78E32F84E08F}"/>
              </a:ext>
            </a:extLst>
          </p:cNvPr>
          <p:cNvSpPr>
            <a:spLocks noGrp="1"/>
          </p:cNvSpPr>
          <p:nvPr>
            <p:ph type="sldNum" sz="quarter" idx="12"/>
          </p:nvPr>
        </p:nvSpPr>
        <p:spPr/>
        <p:txBody>
          <a:bodyPr/>
          <a:lstStyle/>
          <a:p>
            <a:fld id="{1CA093FF-0709-489F-960B-E0D5A32CFF65}" type="slidenum">
              <a:rPr lang="en-US" smtClean="0"/>
              <a:pPr/>
              <a:t>10</a:t>
            </a:fld>
            <a:endParaRPr lang="en-US" dirty="0"/>
          </a:p>
        </p:txBody>
      </p:sp>
    </p:spTree>
    <p:extLst>
      <p:ext uri="{BB962C8B-B14F-4D97-AF65-F5344CB8AC3E}">
        <p14:creationId xmlns:p14="http://schemas.microsoft.com/office/powerpoint/2010/main" val="3355667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F19B4-36D5-44A4-B1F4-DDCA11EDF002}"/>
              </a:ext>
            </a:extLst>
          </p:cNvPr>
          <p:cNvSpPr>
            <a:spLocks noGrp="1"/>
          </p:cNvSpPr>
          <p:nvPr>
            <p:ph type="title"/>
          </p:nvPr>
        </p:nvSpPr>
        <p:spPr/>
        <p:txBody>
          <a:bodyPr/>
          <a:lstStyle/>
          <a:p>
            <a:r>
              <a:rPr lang="en-US" dirty="0"/>
              <a:t>Length of Engagement Statistics</a:t>
            </a:r>
          </a:p>
        </p:txBody>
      </p:sp>
      <p:sp>
        <p:nvSpPr>
          <p:cNvPr id="3" name="Content Placeholder 2">
            <a:extLst>
              <a:ext uri="{FF2B5EF4-FFF2-40B4-BE49-F238E27FC236}">
                <a16:creationId xmlns:a16="http://schemas.microsoft.com/office/drawing/2014/main" id="{54681533-CADB-4B62-818A-892E52839C21}"/>
              </a:ext>
            </a:extLst>
          </p:cNvPr>
          <p:cNvSpPr>
            <a:spLocks noGrp="1"/>
          </p:cNvSpPr>
          <p:nvPr>
            <p:ph idx="1"/>
          </p:nvPr>
        </p:nvSpPr>
        <p:spPr/>
        <p:txBody>
          <a:bodyPr/>
          <a:lstStyle/>
          <a:p>
            <a:r>
              <a:rPr lang="en-US" dirty="0"/>
              <a:t>Overall: 7 Months</a:t>
            </a:r>
          </a:p>
          <a:p>
            <a:r>
              <a:rPr lang="en-US" dirty="0"/>
              <a:t>Individual: 5 Months</a:t>
            </a:r>
          </a:p>
          <a:p>
            <a:endParaRPr lang="en-US" dirty="0"/>
          </a:p>
          <a:p>
            <a:r>
              <a:rPr lang="en-US" dirty="0"/>
              <a:t>How can we improve this?</a:t>
            </a:r>
          </a:p>
          <a:p>
            <a:endParaRPr lang="en-US" dirty="0"/>
          </a:p>
          <a:p>
            <a:endParaRPr lang="en-US" dirty="0"/>
          </a:p>
        </p:txBody>
      </p:sp>
      <p:sp>
        <p:nvSpPr>
          <p:cNvPr id="4" name="Date Placeholder 3">
            <a:extLst>
              <a:ext uri="{FF2B5EF4-FFF2-40B4-BE49-F238E27FC236}">
                <a16:creationId xmlns:a16="http://schemas.microsoft.com/office/drawing/2014/main" id="{36CB556A-9ED5-464F-A572-863A35501626}"/>
              </a:ext>
            </a:extLst>
          </p:cNvPr>
          <p:cNvSpPr>
            <a:spLocks noGrp="1"/>
          </p:cNvSpPr>
          <p:nvPr>
            <p:ph type="dt" sz="half" idx="10"/>
          </p:nvPr>
        </p:nvSpPr>
        <p:spPr/>
        <p:txBody>
          <a:bodyPr/>
          <a:lstStyle/>
          <a:p>
            <a:r>
              <a:rPr lang="en-US"/>
              <a:t>@</a:t>
            </a:r>
            <a:fld id="{181B60C6-3CD4-4FE7-B08D-3B8807C220F0}" type="datetime1">
              <a:rPr lang="en-US" smtClean="0"/>
              <a:pPr/>
              <a:t>10/30/2019</a:t>
            </a:fld>
            <a:r>
              <a:rPr lang="en-US"/>
              <a:t> Glacier Point Solutions, Inc. ~  GlacierPointSolutions.com ~ Donna Schilder ~ (562)434-7822 ~ Donna@GlacierPointSolutions.com</a:t>
            </a:r>
            <a:endParaRPr lang="en-US" dirty="0"/>
          </a:p>
        </p:txBody>
      </p:sp>
      <p:sp>
        <p:nvSpPr>
          <p:cNvPr id="5" name="Slide Number Placeholder 4">
            <a:extLst>
              <a:ext uri="{FF2B5EF4-FFF2-40B4-BE49-F238E27FC236}">
                <a16:creationId xmlns:a16="http://schemas.microsoft.com/office/drawing/2014/main" id="{D3100BA0-311C-4116-B3DF-119C3D69EE1A}"/>
              </a:ext>
            </a:extLst>
          </p:cNvPr>
          <p:cNvSpPr>
            <a:spLocks noGrp="1"/>
          </p:cNvSpPr>
          <p:nvPr>
            <p:ph type="sldNum" sz="quarter" idx="12"/>
          </p:nvPr>
        </p:nvSpPr>
        <p:spPr/>
        <p:txBody>
          <a:bodyPr/>
          <a:lstStyle/>
          <a:p>
            <a:fld id="{1CA093FF-0709-489F-960B-E0D5A32CFF65}" type="slidenum">
              <a:rPr lang="en-US" smtClean="0"/>
              <a:pPr/>
              <a:t>11</a:t>
            </a:fld>
            <a:endParaRPr lang="en-US" dirty="0"/>
          </a:p>
        </p:txBody>
      </p:sp>
    </p:spTree>
    <p:extLst>
      <p:ext uri="{BB962C8B-B14F-4D97-AF65-F5344CB8AC3E}">
        <p14:creationId xmlns:p14="http://schemas.microsoft.com/office/powerpoint/2010/main" val="2633243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BF54C-CEF2-4113-B545-677BEEFBE942}"/>
              </a:ext>
            </a:extLst>
          </p:cNvPr>
          <p:cNvSpPr>
            <a:spLocks noGrp="1"/>
          </p:cNvSpPr>
          <p:nvPr>
            <p:ph type="title"/>
          </p:nvPr>
        </p:nvSpPr>
        <p:spPr/>
        <p:txBody>
          <a:bodyPr/>
          <a:lstStyle/>
          <a:p>
            <a:r>
              <a:rPr lang="en-US" dirty="0"/>
              <a:t>Client – Client Information Sheets</a:t>
            </a:r>
          </a:p>
        </p:txBody>
      </p:sp>
      <p:sp>
        <p:nvSpPr>
          <p:cNvPr id="3" name="Content Placeholder 2">
            <a:extLst>
              <a:ext uri="{FF2B5EF4-FFF2-40B4-BE49-F238E27FC236}">
                <a16:creationId xmlns:a16="http://schemas.microsoft.com/office/drawing/2014/main" id="{BCBF8ADF-C260-4AC5-9ED2-9603CE73C132}"/>
              </a:ext>
            </a:extLst>
          </p:cNvPr>
          <p:cNvSpPr>
            <a:spLocks noGrp="1"/>
          </p:cNvSpPr>
          <p:nvPr>
            <p:ph idx="1"/>
          </p:nvPr>
        </p:nvSpPr>
        <p:spPr/>
        <p:txBody>
          <a:bodyPr/>
          <a:lstStyle/>
          <a:p>
            <a:r>
              <a:rPr lang="en-US" dirty="0"/>
              <a:t>3Q19: 14%</a:t>
            </a:r>
          </a:p>
          <a:p>
            <a:r>
              <a:rPr lang="en-US" dirty="0"/>
              <a:t>1Q19: 40%</a:t>
            </a:r>
          </a:p>
          <a:p>
            <a:endParaRPr lang="en-US" dirty="0"/>
          </a:p>
          <a:p>
            <a:r>
              <a:rPr lang="en-US" dirty="0">
                <a:solidFill>
                  <a:srgbClr val="FF0000"/>
                </a:solidFill>
              </a:rPr>
              <a:t>In Coaching Session: Get most of the information verbally and share with Angela</a:t>
            </a:r>
          </a:p>
        </p:txBody>
      </p:sp>
      <p:sp>
        <p:nvSpPr>
          <p:cNvPr id="4" name="Date Placeholder 3">
            <a:extLst>
              <a:ext uri="{FF2B5EF4-FFF2-40B4-BE49-F238E27FC236}">
                <a16:creationId xmlns:a16="http://schemas.microsoft.com/office/drawing/2014/main" id="{E750A9A1-6D3E-4135-A7D9-BD717E5FAAF5}"/>
              </a:ext>
            </a:extLst>
          </p:cNvPr>
          <p:cNvSpPr>
            <a:spLocks noGrp="1"/>
          </p:cNvSpPr>
          <p:nvPr>
            <p:ph type="dt" sz="half" idx="10"/>
          </p:nvPr>
        </p:nvSpPr>
        <p:spPr/>
        <p:txBody>
          <a:bodyPr/>
          <a:lstStyle/>
          <a:p>
            <a:r>
              <a:rPr lang="en-US"/>
              <a:t>@</a:t>
            </a:r>
            <a:fld id="{181B60C6-3CD4-4FE7-B08D-3B8807C220F0}" type="datetime1">
              <a:rPr lang="en-US" smtClean="0"/>
              <a:pPr/>
              <a:t>10/30/2019</a:t>
            </a:fld>
            <a:r>
              <a:rPr lang="en-US"/>
              <a:t> Glacier Point Solutions, Inc. ~  GlacierPointSolutions.com ~ Donna Schilder ~ (562)434-7822 ~ Donna@GlacierPointSolutions.com</a:t>
            </a:r>
            <a:endParaRPr lang="en-US" dirty="0"/>
          </a:p>
        </p:txBody>
      </p:sp>
      <p:sp>
        <p:nvSpPr>
          <p:cNvPr id="5" name="Slide Number Placeholder 4">
            <a:extLst>
              <a:ext uri="{FF2B5EF4-FFF2-40B4-BE49-F238E27FC236}">
                <a16:creationId xmlns:a16="http://schemas.microsoft.com/office/drawing/2014/main" id="{C247FD2D-01C7-4088-9E60-7871AB400EB8}"/>
              </a:ext>
            </a:extLst>
          </p:cNvPr>
          <p:cNvSpPr>
            <a:spLocks noGrp="1"/>
          </p:cNvSpPr>
          <p:nvPr>
            <p:ph type="sldNum" sz="quarter" idx="12"/>
          </p:nvPr>
        </p:nvSpPr>
        <p:spPr/>
        <p:txBody>
          <a:bodyPr/>
          <a:lstStyle/>
          <a:p>
            <a:fld id="{1CA093FF-0709-489F-960B-E0D5A32CFF65}" type="slidenum">
              <a:rPr lang="en-US" smtClean="0"/>
              <a:pPr/>
              <a:t>12</a:t>
            </a:fld>
            <a:endParaRPr lang="en-US" dirty="0"/>
          </a:p>
        </p:txBody>
      </p:sp>
    </p:spTree>
    <p:extLst>
      <p:ext uri="{BB962C8B-B14F-4D97-AF65-F5344CB8AC3E}">
        <p14:creationId xmlns:p14="http://schemas.microsoft.com/office/powerpoint/2010/main" val="13163939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1A07E-5094-4FCE-A777-BD0BD8B68D9E}"/>
              </a:ext>
            </a:extLst>
          </p:cNvPr>
          <p:cNvSpPr>
            <a:spLocks noGrp="1"/>
          </p:cNvSpPr>
          <p:nvPr>
            <p:ph type="title"/>
          </p:nvPr>
        </p:nvSpPr>
        <p:spPr/>
        <p:txBody>
          <a:bodyPr/>
          <a:lstStyle/>
          <a:p>
            <a:r>
              <a:rPr lang="en-US" dirty="0"/>
              <a:t>Positive Anecdotes and Comments About Coaches</a:t>
            </a:r>
          </a:p>
        </p:txBody>
      </p:sp>
      <p:sp>
        <p:nvSpPr>
          <p:cNvPr id="3" name="Content Placeholder 2">
            <a:extLst>
              <a:ext uri="{FF2B5EF4-FFF2-40B4-BE49-F238E27FC236}">
                <a16:creationId xmlns:a16="http://schemas.microsoft.com/office/drawing/2014/main" id="{82DD9A26-74FD-4C64-A932-35B6DBC1F7FF}"/>
              </a:ext>
            </a:extLst>
          </p:cNvPr>
          <p:cNvSpPr>
            <a:spLocks noGrp="1"/>
          </p:cNvSpPr>
          <p:nvPr>
            <p:ph idx="1"/>
          </p:nvPr>
        </p:nvSpPr>
        <p:spPr/>
        <p:txBody>
          <a:bodyPr/>
          <a:lstStyle/>
          <a:p>
            <a:endParaRPr lang="en-US" dirty="0"/>
          </a:p>
          <a:p>
            <a:endParaRPr lang="en-US" b="1" dirty="0"/>
          </a:p>
        </p:txBody>
      </p:sp>
      <p:sp>
        <p:nvSpPr>
          <p:cNvPr id="4" name="Date Placeholder 3">
            <a:extLst>
              <a:ext uri="{FF2B5EF4-FFF2-40B4-BE49-F238E27FC236}">
                <a16:creationId xmlns:a16="http://schemas.microsoft.com/office/drawing/2014/main" id="{BF3A33C3-EB68-4A7B-A11B-C1C9709132D0}"/>
              </a:ext>
            </a:extLst>
          </p:cNvPr>
          <p:cNvSpPr>
            <a:spLocks noGrp="1"/>
          </p:cNvSpPr>
          <p:nvPr>
            <p:ph type="dt" sz="half" idx="10"/>
          </p:nvPr>
        </p:nvSpPr>
        <p:spPr/>
        <p:txBody>
          <a:bodyPr/>
          <a:lstStyle/>
          <a:p>
            <a:r>
              <a:rPr lang="en-US"/>
              <a:t>@</a:t>
            </a:r>
            <a:fld id="{181B60C6-3CD4-4FE7-B08D-3B8807C220F0}" type="datetime1">
              <a:rPr lang="en-US" smtClean="0"/>
              <a:pPr/>
              <a:t>10/30/2019</a:t>
            </a:fld>
            <a:r>
              <a:rPr lang="en-US"/>
              <a:t> Glacier Point Solutions, Inc. ~  GlacierPointSolutions.com ~ Donna Schilder ~ (562)434-7822 ~ Donna@GlacierPointSolutions.com</a:t>
            </a:r>
            <a:endParaRPr lang="en-US" dirty="0"/>
          </a:p>
        </p:txBody>
      </p:sp>
      <p:sp>
        <p:nvSpPr>
          <p:cNvPr id="5" name="Slide Number Placeholder 4">
            <a:extLst>
              <a:ext uri="{FF2B5EF4-FFF2-40B4-BE49-F238E27FC236}">
                <a16:creationId xmlns:a16="http://schemas.microsoft.com/office/drawing/2014/main" id="{D91D8990-7D01-4096-8E01-9763A0E41BC7}"/>
              </a:ext>
            </a:extLst>
          </p:cNvPr>
          <p:cNvSpPr>
            <a:spLocks noGrp="1"/>
          </p:cNvSpPr>
          <p:nvPr>
            <p:ph type="sldNum" sz="quarter" idx="12"/>
          </p:nvPr>
        </p:nvSpPr>
        <p:spPr/>
        <p:txBody>
          <a:bodyPr/>
          <a:lstStyle/>
          <a:p>
            <a:fld id="{1CA093FF-0709-489F-960B-E0D5A32CFF65}" type="slidenum">
              <a:rPr lang="en-US" smtClean="0"/>
              <a:pPr/>
              <a:t>13</a:t>
            </a:fld>
            <a:endParaRPr lang="en-US" dirty="0"/>
          </a:p>
        </p:txBody>
      </p:sp>
      <p:sp>
        <p:nvSpPr>
          <p:cNvPr id="6" name="TextBox 5">
            <a:extLst>
              <a:ext uri="{FF2B5EF4-FFF2-40B4-BE49-F238E27FC236}">
                <a16:creationId xmlns:a16="http://schemas.microsoft.com/office/drawing/2014/main" id="{BB7D2D74-AA39-428C-B218-20BD14EDC4CF}"/>
              </a:ext>
            </a:extLst>
          </p:cNvPr>
          <p:cNvSpPr txBox="1"/>
          <p:nvPr/>
        </p:nvSpPr>
        <p:spPr>
          <a:xfrm>
            <a:off x="1995854" y="1978269"/>
            <a:ext cx="9258300" cy="4524315"/>
          </a:xfrm>
          <a:prstGeom prst="rect">
            <a:avLst/>
          </a:prstGeom>
          <a:noFill/>
        </p:spPr>
        <p:txBody>
          <a:bodyPr wrap="square" rtlCol="0">
            <a:spAutoFit/>
          </a:bodyPr>
          <a:lstStyle/>
          <a:p>
            <a:r>
              <a:rPr lang="en-US" b="1" dirty="0"/>
              <a:t>Chris: </a:t>
            </a:r>
            <a:r>
              <a:rPr lang="en-US" dirty="0"/>
              <a:t>One of Chris’ Leadership clients was walking through the parking lot, and a person came up to him, introduced himself, and shook his hand. He said it was humbling.  </a:t>
            </a:r>
          </a:p>
          <a:p>
            <a:endParaRPr lang="en-US" dirty="0"/>
          </a:p>
          <a:p>
            <a:r>
              <a:rPr lang="en-US" dirty="0"/>
              <a:t>He is gaining a reputation as being transparent, asking for his team’s input. He said it felt really good that his reputation is spreading. </a:t>
            </a:r>
          </a:p>
          <a:p>
            <a:endParaRPr lang="en-US" dirty="0"/>
          </a:p>
          <a:p>
            <a:r>
              <a:rPr lang="en-US" dirty="0"/>
              <a:t>He also credited coaching with helping him become more self-aware of the impact he has on the organization—good and bad.  And, he’s making changes based on this knowledge. </a:t>
            </a:r>
          </a:p>
          <a:p>
            <a:endParaRPr lang="en-US" dirty="0"/>
          </a:p>
          <a:p>
            <a:r>
              <a:rPr lang="en-US" b="1" dirty="0"/>
              <a:t>Katie: </a:t>
            </a:r>
            <a:r>
              <a:rPr lang="en-US" dirty="0"/>
              <a:t>He has elicited feedback from multiple people at work - and he is getting great feedback of controlling his behavior and overcoming the concerns his boss had originally.</a:t>
            </a:r>
          </a:p>
          <a:p>
            <a:pPr lvl="1"/>
            <a:endParaRPr lang="en-US" dirty="0"/>
          </a:p>
          <a:p>
            <a:r>
              <a:rPr lang="en-US" dirty="0"/>
              <a:t>He is using deep breaths and pausing to get focused and communicate more effectively.</a:t>
            </a:r>
          </a:p>
          <a:p>
            <a:endParaRPr lang="en-US" dirty="0"/>
          </a:p>
          <a:p>
            <a:r>
              <a:rPr lang="en-US" dirty="0"/>
              <a:t>He said coaching has allowed him to stop and be more effective.</a:t>
            </a:r>
          </a:p>
          <a:p>
            <a:endParaRPr lang="en-US" dirty="0"/>
          </a:p>
        </p:txBody>
      </p:sp>
    </p:spTree>
    <p:extLst>
      <p:ext uri="{BB962C8B-B14F-4D97-AF65-F5344CB8AC3E}">
        <p14:creationId xmlns:p14="http://schemas.microsoft.com/office/powerpoint/2010/main" val="3237046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DDA98-CEED-4E11-B05E-E552C219B5C5}"/>
              </a:ext>
            </a:extLst>
          </p:cNvPr>
          <p:cNvSpPr>
            <a:spLocks noGrp="1"/>
          </p:cNvSpPr>
          <p:nvPr>
            <p:ph type="title"/>
          </p:nvPr>
        </p:nvSpPr>
        <p:spPr/>
        <p:txBody>
          <a:bodyPr/>
          <a:lstStyle/>
          <a:p>
            <a:r>
              <a:rPr lang="en-US" dirty="0"/>
              <a:t>Positive Comments About Coaches</a:t>
            </a:r>
          </a:p>
        </p:txBody>
      </p:sp>
      <p:sp>
        <p:nvSpPr>
          <p:cNvPr id="3" name="Content Placeholder 2">
            <a:extLst>
              <a:ext uri="{FF2B5EF4-FFF2-40B4-BE49-F238E27FC236}">
                <a16:creationId xmlns:a16="http://schemas.microsoft.com/office/drawing/2014/main" id="{A66078A5-C0B8-4BB1-9231-99299E8358C4}"/>
              </a:ext>
            </a:extLst>
          </p:cNvPr>
          <p:cNvSpPr>
            <a:spLocks noGrp="1"/>
          </p:cNvSpPr>
          <p:nvPr>
            <p:ph idx="1"/>
          </p:nvPr>
        </p:nvSpPr>
        <p:spPr/>
        <p:txBody>
          <a:bodyPr>
            <a:normAutofit/>
          </a:bodyPr>
          <a:lstStyle/>
          <a:p>
            <a:endParaRPr lang="en-US" dirty="0"/>
          </a:p>
          <a:p>
            <a:endParaRPr lang="en-US" dirty="0"/>
          </a:p>
        </p:txBody>
      </p:sp>
      <p:sp>
        <p:nvSpPr>
          <p:cNvPr id="4" name="Date Placeholder 3">
            <a:extLst>
              <a:ext uri="{FF2B5EF4-FFF2-40B4-BE49-F238E27FC236}">
                <a16:creationId xmlns:a16="http://schemas.microsoft.com/office/drawing/2014/main" id="{EBF02663-EED1-437D-9422-7F95CF7052ED}"/>
              </a:ext>
            </a:extLst>
          </p:cNvPr>
          <p:cNvSpPr>
            <a:spLocks noGrp="1"/>
          </p:cNvSpPr>
          <p:nvPr>
            <p:ph type="dt" sz="half" idx="10"/>
          </p:nvPr>
        </p:nvSpPr>
        <p:spPr/>
        <p:txBody>
          <a:bodyPr/>
          <a:lstStyle/>
          <a:p>
            <a:r>
              <a:rPr lang="en-US"/>
              <a:t>@</a:t>
            </a:r>
            <a:fld id="{181B60C6-3CD4-4FE7-B08D-3B8807C220F0}" type="datetime1">
              <a:rPr lang="en-US" smtClean="0"/>
              <a:pPr/>
              <a:t>10/30/2019</a:t>
            </a:fld>
            <a:r>
              <a:rPr lang="en-US"/>
              <a:t> Glacier Point Solutions, Inc. ~  GlacierPointSolutions.com ~ Donna Schilder ~ (562)434-7822 ~ Donna@GlacierPointSolutions.com</a:t>
            </a:r>
            <a:endParaRPr lang="en-US" dirty="0"/>
          </a:p>
        </p:txBody>
      </p:sp>
      <p:sp>
        <p:nvSpPr>
          <p:cNvPr id="5" name="Slide Number Placeholder 4">
            <a:extLst>
              <a:ext uri="{FF2B5EF4-FFF2-40B4-BE49-F238E27FC236}">
                <a16:creationId xmlns:a16="http://schemas.microsoft.com/office/drawing/2014/main" id="{89FB1D4D-166F-4B97-A669-087B314D1509}"/>
              </a:ext>
            </a:extLst>
          </p:cNvPr>
          <p:cNvSpPr>
            <a:spLocks noGrp="1"/>
          </p:cNvSpPr>
          <p:nvPr>
            <p:ph type="sldNum" sz="quarter" idx="12"/>
          </p:nvPr>
        </p:nvSpPr>
        <p:spPr/>
        <p:txBody>
          <a:bodyPr/>
          <a:lstStyle/>
          <a:p>
            <a:fld id="{1CA093FF-0709-489F-960B-E0D5A32CFF65}" type="slidenum">
              <a:rPr lang="en-US" smtClean="0"/>
              <a:pPr/>
              <a:t>14</a:t>
            </a:fld>
            <a:endParaRPr lang="en-US" dirty="0"/>
          </a:p>
        </p:txBody>
      </p:sp>
      <p:sp>
        <p:nvSpPr>
          <p:cNvPr id="6" name="TextBox 5">
            <a:extLst>
              <a:ext uri="{FF2B5EF4-FFF2-40B4-BE49-F238E27FC236}">
                <a16:creationId xmlns:a16="http://schemas.microsoft.com/office/drawing/2014/main" id="{F84F4A7D-2945-4986-84AF-CFE6AAE19E9D}"/>
              </a:ext>
            </a:extLst>
          </p:cNvPr>
          <p:cNvSpPr txBox="1"/>
          <p:nvPr/>
        </p:nvSpPr>
        <p:spPr>
          <a:xfrm>
            <a:off x="1885949" y="1752147"/>
            <a:ext cx="9352858" cy="5632311"/>
          </a:xfrm>
          <a:prstGeom prst="rect">
            <a:avLst/>
          </a:prstGeom>
          <a:noFill/>
        </p:spPr>
        <p:txBody>
          <a:bodyPr wrap="square" rtlCol="0">
            <a:spAutoFit/>
          </a:bodyPr>
          <a:lstStyle/>
          <a:p>
            <a:r>
              <a:rPr lang="en-US" sz="2400" b="1" dirty="0"/>
              <a:t>Ariana: “</a:t>
            </a:r>
            <a:r>
              <a:rPr lang="en-US" sz="2400" dirty="0"/>
              <a:t>I feel that I have grown tremendously professionally and with her guidance, I have achieved a position I really wanted. You are incredibly good at what you do and I thank you  for all of your time and patience.  Coaching has been one of the best professional experiences I have ever had.</a:t>
            </a:r>
          </a:p>
          <a:p>
            <a:endParaRPr lang="en-US" sz="2400" dirty="0"/>
          </a:p>
          <a:p>
            <a:pPr lvl="0"/>
            <a:r>
              <a:rPr lang="en-US" sz="2400" b="1" dirty="0"/>
              <a:t>Charissa:  “</a:t>
            </a:r>
            <a:r>
              <a:rPr lang="en-US" sz="2400" dirty="0"/>
              <a:t>Through working with Charissa, she helped me find a process to identify my key personal and career strengths and characteristics, learn a system to sorting through exploring possible career options &amp; activities that'll also help me with personal growth. I gained confidence in myself and my choices as a whole.  I implemented additional methods to continue my personal growth and overall mental wellbeing.”</a:t>
            </a:r>
          </a:p>
          <a:p>
            <a:pPr lvl="0"/>
            <a:endParaRPr lang="en-US" dirty="0"/>
          </a:p>
          <a:p>
            <a:pPr lvl="0"/>
            <a:endParaRPr lang="en-US" dirty="0"/>
          </a:p>
          <a:p>
            <a:endParaRPr lang="en-US" dirty="0"/>
          </a:p>
          <a:p>
            <a:endParaRPr lang="en-US" dirty="0"/>
          </a:p>
        </p:txBody>
      </p:sp>
    </p:spTree>
    <p:extLst>
      <p:ext uri="{BB962C8B-B14F-4D97-AF65-F5344CB8AC3E}">
        <p14:creationId xmlns:p14="http://schemas.microsoft.com/office/powerpoint/2010/main" val="7324187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40648-FAAF-4B15-BF48-E67A40B4187D}"/>
              </a:ext>
            </a:extLst>
          </p:cNvPr>
          <p:cNvSpPr>
            <a:spLocks noGrp="1"/>
          </p:cNvSpPr>
          <p:nvPr>
            <p:ph type="title"/>
          </p:nvPr>
        </p:nvSpPr>
        <p:spPr/>
        <p:txBody>
          <a:bodyPr/>
          <a:lstStyle/>
          <a:p>
            <a:r>
              <a:rPr lang="en-US" dirty="0"/>
              <a:t>Positive Comments About Coaches</a:t>
            </a:r>
          </a:p>
        </p:txBody>
      </p:sp>
      <p:sp>
        <p:nvSpPr>
          <p:cNvPr id="3" name="Content Placeholder 2">
            <a:extLst>
              <a:ext uri="{FF2B5EF4-FFF2-40B4-BE49-F238E27FC236}">
                <a16:creationId xmlns:a16="http://schemas.microsoft.com/office/drawing/2014/main" id="{6A96EC82-1603-4B9A-9CD2-C40BAAC3F772}"/>
              </a:ext>
            </a:extLst>
          </p:cNvPr>
          <p:cNvSpPr>
            <a:spLocks noGrp="1"/>
          </p:cNvSpPr>
          <p:nvPr>
            <p:ph idx="1"/>
          </p:nvPr>
        </p:nvSpPr>
        <p:spPr/>
        <p:txBody>
          <a:bodyPr>
            <a:normAutofit fontScale="92500"/>
          </a:bodyPr>
          <a:lstStyle/>
          <a:p>
            <a:r>
              <a:rPr lang="en-US" b="1" dirty="0"/>
              <a:t>Jeannie:  </a:t>
            </a:r>
            <a:r>
              <a:rPr lang="en-US" dirty="0"/>
              <a:t> “Jeannie has some great attributes. I think our personalities and backgrounds are exceptionally well matched, but not to the point where we lack differing viewpoints. When we have our calls she is highly engaging and does a great job challenging me and making me look at things through different lenses. We all get stuck with our individual “confirmation biases” from time to time and her method to help me look at work and development situations differently is ENORMOUSLY helpful. “</a:t>
            </a:r>
          </a:p>
          <a:p>
            <a:r>
              <a:rPr lang="en-US" b="1" dirty="0"/>
              <a:t>Plum: “</a:t>
            </a:r>
            <a:r>
              <a:rPr lang="en-US" dirty="0"/>
              <a:t>Plum is great at listening and analyzing the cases we talk about. She is very open and I can tell her anything I want directly to her.”</a:t>
            </a:r>
          </a:p>
        </p:txBody>
      </p:sp>
      <p:sp>
        <p:nvSpPr>
          <p:cNvPr id="4" name="Date Placeholder 3">
            <a:extLst>
              <a:ext uri="{FF2B5EF4-FFF2-40B4-BE49-F238E27FC236}">
                <a16:creationId xmlns:a16="http://schemas.microsoft.com/office/drawing/2014/main" id="{A3D4220D-E090-47DD-B44E-1017991B7A9D}"/>
              </a:ext>
            </a:extLst>
          </p:cNvPr>
          <p:cNvSpPr>
            <a:spLocks noGrp="1"/>
          </p:cNvSpPr>
          <p:nvPr>
            <p:ph type="dt" sz="half" idx="10"/>
          </p:nvPr>
        </p:nvSpPr>
        <p:spPr/>
        <p:txBody>
          <a:bodyPr/>
          <a:lstStyle/>
          <a:p>
            <a:r>
              <a:rPr lang="en-US"/>
              <a:t>@</a:t>
            </a:r>
            <a:fld id="{181B60C6-3CD4-4FE7-B08D-3B8807C220F0}" type="datetime1">
              <a:rPr lang="en-US" smtClean="0"/>
              <a:pPr/>
              <a:t>10/30/2019</a:t>
            </a:fld>
            <a:r>
              <a:rPr lang="en-US"/>
              <a:t> Glacier Point Solutions, Inc. ~  GlacierPointSolutions.com ~ Donna Schilder ~ (562)434-7822 ~ Donna@GlacierPointSolutions.com</a:t>
            </a:r>
            <a:endParaRPr lang="en-US" dirty="0"/>
          </a:p>
        </p:txBody>
      </p:sp>
      <p:sp>
        <p:nvSpPr>
          <p:cNvPr id="5" name="Slide Number Placeholder 4">
            <a:extLst>
              <a:ext uri="{FF2B5EF4-FFF2-40B4-BE49-F238E27FC236}">
                <a16:creationId xmlns:a16="http://schemas.microsoft.com/office/drawing/2014/main" id="{939A9771-DB82-4C29-8F88-7BB0C8F45C1A}"/>
              </a:ext>
            </a:extLst>
          </p:cNvPr>
          <p:cNvSpPr>
            <a:spLocks noGrp="1"/>
          </p:cNvSpPr>
          <p:nvPr>
            <p:ph type="sldNum" sz="quarter" idx="12"/>
          </p:nvPr>
        </p:nvSpPr>
        <p:spPr/>
        <p:txBody>
          <a:bodyPr/>
          <a:lstStyle/>
          <a:p>
            <a:fld id="{1CA093FF-0709-489F-960B-E0D5A32CFF65}" type="slidenum">
              <a:rPr lang="en-US" smtClean="0"/>
              <a:pPr/>
              <a:t>15</a:t>
            </a:fld>
            <a:endParaRPr lang="en-US" dirty="0"/>
          </a:p>
        </p:txBody>
      </p:sp>
    </p:spTree>
    <p:extLst>
      <p:ext uri="{BB962C8B-B14F-4D97-AF65-F5344CB8AC3E}">
        <p14:creationId xmlns:p14="http://schemas.microsoft.com/office/powerpoint/2010/main" val="25823203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5121B-C3EB-413E-8FE2-AD3DFF917DE6}"/>
              </a:ext>
            </a:extLst>
          </p:cNvPr>
          <p:cNvSpPr>
            <a:spLocks noGrp="1"/>
          </p:cNvSpPr>
          <p:nvPr>
            <p:ph type="title"/>
          </p:nvPr>
        </p:nvSpPr>
        <p:spPr/>
        <p:txBody>
          <a:bodyPr/>
          <a:lstStyle/>
          <a:p>
            <a:r>
              <a:rPr lang="en-US" dirty="0"/>
              <a:t>Coach Accomplishments</a:t>
            </a:r>
          </a:p>
        </p:txBody>
      </p:sp>
      <p:sp>
        <p:nvSpPr>
          <p:cNvPr id="3" name="Content Placeholder 2">
            <a:extLst>
              <a:ext uri="{FF2B5EF4-FFF2-40B4-BE49-F238E27FC236}">
                <a16:creationId xmlns:a16="http://schemas.microsoft.com/office/drawing/2014/main" id="{7B3508DC-248F-46FD-93E9-59F8AE44BEEB}"/>
              </a:ext>
            </a:extLst>
          </p:cNvPr>
          <p:cNvSpPr>
            <a:spLocks noGrp="1"/>
          </p:cNvSpPr>
          <p:nvPr>
            <p:ph idx="1"/>
          </p:nvPr>
        </p:nvSpPr>
        <p:spPr/>
        <p:txBody>
          <a:bodyPr/>
          <a:lstStyle/>
          <a:p>
            <a:endParaRPr lang="en-US" dirty="0"/>
          </a:p>
        </p:txBody>
      </p:sp>
      <p:sp>
        <p:nvSpPr>
          <p:cNvPr id="4" name="Date Placeholder 3">
            <a:extLst>
              <a:ext uri="{FF2B5EF4-FFF2-40B4-BE49-F238E27FC236}">
                <a16:creationId xmlns:a16="http://schemas.microsoft.com/office/drawing/2014/main" id="{99425AFC-7DEA-428D-954B-B5752A82E363}"/>
              </a:ext>
            </a:extLst>
          </p:cNvPr>
          <p:cNvSpPr>
            <a:spLocks noGrp="1"/>
          </p:cNvSpPr>
          <p:nvPr>
            <p:ph type="dt" sz="half" idx="10"/>
          </p:nvPr>
        </p:nvSpPr>
        <p:spPr/>
        <p:txBody>
          <a:bodyPr/>
          <a:lstStyle/>
          <a:p>
            <a:r>
              <a:rPr lang="en-US"/>
              <a:t>@</a:t>
            </a:r>
            <a:fld id="{181B60C6-3CD4-4FE7-B08D-3B8807C220F0}" type="datetime1">
              <a:rPr lang="en-US" smtClean="0"/>
              <a:pPr/>
              <a:t>10/30/2019</a:t>
            </a:fld>
            <a:r>
              <a:rPr lang="en-US"/>
              <a:t> Glacier Point Solutions, Inc. ~  GlacierPointSolutions.com ~ Donna Schilder ~ (562)434-7822 ~ Donna@GlacierPointSolutions.com</a:t>
            </a:r>
            <a:endParaRPr lang="en-US" dirty="0"/>
          </a:p>
        </p:txBody>
      </p:sp>
      <p:sp>
        <p:nvSpPr>
          <p:cNvPr id="5" name="Slide Number Placeholder 4">
            <a:extLst>
              <a:ext uri="{FF2B5EF4-FFF2-40B4-BE49-F238E27FC236}">
                <a16:creationId xmlns:a16="http://schemas.microsoft.com/office/drawing/2014/main" id="{3BF2F1AE-509E-486F-8662-9420F172ADA4}"/>
              </a:ext>
            </a:extLst>
          </p:cNvPr>
          <p:cNvSpPr>
            <a:spLocks noGrp="1"/>
          </p:cNvSpPr>
          <p:nvPr>
            <p:ph type="sldNum" sz="quarter" idx="12"/>
          </p:nvPr>
        </p:nvSpPr>
        <p:spPr/>
        <p:txBody>
          <a:bodyPr/>
          <a:lstStyle/>
          <a:p>
            <a:fld id="{1CA093FF-0709-489F-960B-E0D5A32CFF65}" type="slidenum">
              <a:rPr lang="en-US" smtClean="0"/>
              <a:pPr/>
              <a:t>16</a:t>
            </a:fld>
            <a:endParaRPr lang="en-US" dirty="0"/>
          </a:p>
        </p:txBody>
      </p:sp>
    </p:spTree>
    <p:extLst>
      <p:ext uri="{BB962C8B-B14F-4D97-AF65-F5344CB8AC3E}">
        <p14:creationId xmlns:p14="http://schemas.microsoft.com/office/powerpoint/2010/main" val="42604252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GPSI Administrative Accomplishments </a:t>
            </a:r>
          </a:p>
        </p:txBody>
      </p:sp>
      <p:sp>
        <p:nvSpPr>
          <p:cNvPr id="3" name="Content Placeholder 2"/>
          <p:cNvSpPr>
            <a:spLocks noGrp="1"/>
          </p:cNvSpPr>
          <p:nvPr>
            <p:ph idx="1"/>
          </p:nvPr>
        </p:nvSpPr>
        <p:spPr>
          <a:xfrm>
            <a:off x="1885949" y="1690689"/>
            <a:ext cx="9481457" cy="5030785"/>
          </a:xfrm>
        </p:spPr>
        <p:txBody>
          <a:bodyPr>
            <a:normAutofit/>
          </a:bodyPr>
          <a:lstStyle/>
          <a:p>
            <a:r>
              <a:rPr lang="en-US" dirty="0"/>
              <a:t>Finished Budgeting with LBS FCU</a:t>
            </a:r>
          </a:p>
          <a:p>
            <a:r>
              <a:rPr lang="en-US" dirty="0"/>
              <a:t>DonnaSchilder.com</a:t>
            </a:r>
          </a:p>
          <a:p>
            <a:pPr lvl="1"/>
            <a:r>
              <a:rPr lang="en-US" dirty="0"/>
              <a:t>Continue to implement Yoast.com</a:t>
            </a:r>
          </a:p>
          <a:p>
            <a:pPr lvl="1"/>
            <a:r>
              <a:rPr lang="en-US" dirty="0"/>
              <a:t>Continue to implement WP SEO Schema to improve SEO.  </a:t>
            </a:r>
          </a:p>
          <a:p>
            <a:pPr lvl="1"/>
            <a:r>
              <a:rPr lang="en-US" dirty="0"/>
              <a:t>Initiating modernization redesign</a:t>
            </a:r>
          </a:p>
          <a:p>
            <a:pPr lvl="1"/>
            <a:r>
              <a:rPr lang="en-US" dirty="0"/>
              <a:t>Continued to Blog</a:t>
            </a:r>
          </a:p>
          <a:p>
            <a:r>
              <a:rPr lang="en-US" dirty="0"/>
              <a:t>Started posting series of Videos on Leadership Assertiveness that I made with Sherri Cannon</a:t>
            </a:r>
          </a:p>
          <a:p>
            <a:pPr lvl="1"/>
            <a:r>
              <a:rPr lang="en-US" dirty="0"/>
              <a:t>Posting on LinkedIn</a:t>
            </a:r>
          </a:p>
          <a:p>
            <a:pPr lvl="1"/>
            <a:r>
              <a:rPr lang="en-US" dirty="0"/>
              <a:t>Posting on Blog</a:t>
            </a:r>
          </a:p>
          <a:p>
            <a:r>
              <a:rPr lang="en-US" dirty="0"/>
              <a:t>Created an </a:t>
            </a:r>
            <a:r>
              <a:rPr lang="en-US" dirty="0">
                <a:hlinkClick r:id="rId2"/>
              </a:rPr>
              <a:t>Our Team Page </a:t>
            </a:r>
            <a:r>
              <a:rPr lang="en-US" dirty="0"/>
              <a:t>– more casual</a:t>
            </a:r>
          </a:p>
          <a:p>
            <a:endParaRPr lang="en-US" dirty="0"/>
          </a:p>
          <a:p>
            <a:endParaRPr lang="en-US" dirty="0"/>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10/30/2019</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17</a:t>
            </a:fld>
            <a:endParaRPr lang="en-US" dirty="0"/>
          </a:p>
        </p:txBody>
      </p:sp>
    </p:spTree>
    <p:extLst>
      <p:ext uri="{BB962C8B-B14F-4D97-AF65-F5344CB8AC3E}">
        <p14:creationId xmlns:p14="http://schemas.microsoft.com/office/powerpoint/2010/main" val="7680612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4C68A-7D29-45E7-BE06-29BFF7933120}"/>
              </a:ext>
            </a:extLst>
          </p:cNvPr>
          <p:cNvSpPr>
            <a:spLocks noGrp="1"/>
          </p:cNvSpPr>
          <p:nvPr>
            <p:ph type="title"/>
          </p:nvPr>
        </p:nvSpPr>
        <p:spPr/>
        <p:txBody>
          <a:bodyPr/>
          <a:lstStyle/>
          <a:p>
            <a:r>
              <a:rPr lang="en-US" dirty="0"/>
              <a:t>GPSI Administrative Accomplishments </a:t>
            </a:r>
          </a:p>
        </p:txBody>
      </p:sp>
      <p:sp>
        <p:nvSpPr>
          <p:cNvPr id="3" name="Content Placeholder 2">
            <a:extLst>
              <a:ext uri="{FF2B5EF4-FFF2-40B4-BE49-F238E27FC236}">
                <a16:creationId xmlns:a16="http://schemas.microsoft.com/office/drawing/2014/main" id="{30A3646A-18EB-4EAC-852D-6DA086EA8794}"/>
              </a:ext>
            </a:extLst>
          </p:cNvPr>
          <p:cNvSpPr>
            <a:spLocks noGrp="1"/>
          </p:cNvSpPr>
          <p:nvPr>
            <p:ph idx="1"/>
          </p:nvPr>
        </p:nvSpPr>
        <p:spPr>
          <a:xfrm>
            <a:off x="1885949" y="1752146"/>
            <a:ext cx="9481457" cy="4604203"/>
          </a:xfrm>
        </p:spPr>
        <p:txBody>
          <a:bodyPr>
            <a:normAutofit lnSpcReduction="10000"/>
          </a:bodyPr>
          <a:lstStyle/>
          <a:p>
            <a:r>
              <a:rPr lang="en-US" dirty="0"/>
              <a:t>Referral Partnerships continue to refer:</a:t>
            </a:r>
          </a:p>
          <a:p>
            <a:pPr lvl="1"/>
            <a:r>
              <a:rPr lang="en-US" dirty="0">
                <a:hlinkClick r:id="rId2"/>
              </a:rPr>
              <a:t>Donna </a:t>
            </a:r>
            <a:r>
              <a:rPr lang="en-US" dirty="0" err="1">
                <a:hlinkClick r:id="rId2"/>
              </a:rPr>
              <a:t>Svei</a:t>
            </a:r>
            <a:r>
              <a:rPr lang="en-US" dirty="0">
                <a:hlinkClick r:id="rId2"/>
              </a:rPr>
              <a:t> </a:t>
            </a:r>
            <a:r>
              <a:rPr lang="en-US" dirty="0"/>
              <a:t>– Executive Resume Writer</a:t>
            </a:r>
          </a:p>
          <a:p>
            <a:pPr lvl="1"/>
            <a:r>
              <a:rPr lang="en-US" dirty="0">
                <a:hlinkClick r:id="rId3"/>
              </a:rPr>
              <a:t>Dawn </a:t>
            </a:r>
            <a:r>
              <a:rPr lang="en-US" dirty="0" err="1">
                <a:hlinkClick r:id="rId3"/>
              </a:rPr>
              <a:t>Bugni</a:t>
            </a:r>
            <a:r>
              <a:rPr lang="en-US" dirty="0">
                <a:hlinkClick r:id="rId3"/>
              </a:rPr>
              <a:t> </a:t>
            </a:r>
            <a:r>
              <a:rPr lang="en-US" dirty="0"/>
              <a:t>– Resume Writer</a:t>
            </a:r>
          </a:p>
          <a:p>
            <a:pPr lvl="1"/>
            <a:r>
              <a:rPr lang="en-US" dirty="0"/>
              <a:t>Jacqui Barrett-Poindexter – Resume Writer</a:t>
            </a:r>
          </a:p>
          <a:p>
            <a:r>
              <a:rPr lang="en-US" dirty="0" err="1"/>
              <a:t>OnBoarding</a:t>
            </a:r>
            <a:r>
              <a:rPr lang="en-US" dirty="0"/>
              <a:t> - Social Media/Website Virtual Assistant</a:t>
            </a:r>
          </a:p>
          <a:p>
            <a:r>
              <a:rPr lang="en-US" dirty="0"/>
              <a:t>Building Instagram followers</a:t>
            </a:r>
          </a:p>
          <a:p>
            <a:r>
              <a:rPr lang="en-US" dirty="0"/>
              <a:t>LinkedIn</a:t>
            </a:r>
          </a:p>
          <a:p>
            <a:pPr lvl="1"/>
            <a:r>
              <a:rPr lang="en-US" dirty="0"/>
              <a:t>Hiring a second consultant to support improving our LinkedIn presence</a:t>
            </a:r>
          </a:p>
          <a:p>
            <a:pPr lvl="1"/>
            <a:r>
              <a:rPr lang="en-US" dirty="0"/>
              <a:t>Getting clients from LinkedIn again!</a:t>
            </a:r>
          </a:p>
          <a:p>
            <a:r>
              <a:rPr lang="en-US" dirty="0"/>
              <a:t>Created Social Media Templates</a:t>
            </a:r>
          </a:p>
          <a:p>
            <a:pPr lvl="1"/>
            <a:endParaRPr lang="en-US" dirty="0"/>
          </a:p>
          <a:p>
            <a:endParaRPr lang="en-US" dirty="0"/>
          </a:p>
          <a:p>
            <a:endParaRPr lang="en-US" dirty="0"/>
          </a:p>
        </p:txBody>
      </p:sp>
      <p:sp>
        <p:nvSpPr>
          <p:cNvPr id="4" name="Date Placeholder 3">
            <a:extLst>
              <a:ext uri="{FF2B5EF4-FFF2-40B4-BE49-F238E27FC236}">
                <a16:creationId xmlns:a16="http://schemas.microsoft.com/office/drawing/2014/main" id="{E1E7D86B-F41B-401E-8394-B6C4EAD5219D}"/>
              </a:ext>
            </a:extLst>
          </p:cNvPr>
          <p:cNvSpPr>
            <a:spLocks noGrp="1"/>
          </p:cNvSpPr>
          <p:nvPr>
            <p:ph type="dt" sz="half" idx="10"/>
          </p:nvPr>
        </p:nvSpPr>
        <p:spPr/>
        <p:txBody>
          <a:bodyPr/>
          <a:lstStyle/>
          <a:p>
            <a:r>
              <a:rPr lang="en-US"/>
              <a:t>@</a:t>
            </a:r>
            <a:fld id="{181B60C6-3CD4-4FE7-B08D-3B8807C220F0}" type="datetime1">
              <a:rPr lang="en-US" smtClean="0"/>
              <a:pPr/>
              <a:t>10/30/2019</a:t>
            </a:fld>
            <a:r>
              <a:rPr lang="en-US"/>
              <a:t> Glacier Point Solutions, Inc. ~  GlacierPointSolutions.com ~ Donna Schilder ~ (562)434-7822 ~ Donna@GlacierPointSolutions.com</a:t>
            </a:r>
            <a:endParaRPr lang="en-US" dirty="0"/>
          </a:p>
        </p:txBody>
      </p:sp>
      <p:sp>
        <p:nvSpPr>
          <p:cNvPr id="5" name="Slide Number Placeholder 4">
            <a:extLst>
              <a:ext uri="{FF2B5EF4-FFF2-40B4-BE49-F238E27FC236}">
                <a16:creationId xmlns:a16="http://schemas.microsoft.com/office/drawing/2014/main" id="{53368974-9549-4D1A-864A-D195997B1FA5}"/>
              </a:ext>
            </a:extLst>
          </p:cNvPr>
          <p:cNvSpPr>
            <a:spLocks noGrp="1"/>
          </p:cNvSpPr>
          <p:nvPr>
            <p:ph type="sldNum" sz="quarter" idx="12"/>
          </p:nvPr>
        </p:nvSpPr>
        <p:spPr/>
        <p:txBody>
          <a:bodyPr/>
          <a:lstStyle/>
          <a:p>
            <a:fld id="{1CA093FF-0709-489F-960B-E0D5A32CFF65}" type="slidenum">
              <a:rPr lang="en-US" smtClean="0"/>
              <a:pPr/>
              <a:t>18</a:t>
            </a:fld>
            <a:endParaRPr lang="en-US" dirty="0"/>
          </a:p>
        </p:txBody>
      </p:sp>
    </p:spTree>
    <p:extLst>
      <p:ext uri="{BB962C8B-B14F-4D97-AF65-F5344CB8AC3E}">
        <p14:creationId xmlns:p14="http://schemas.microsoft.com/office/powerpoint/2010/main" val="17956019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C9F1B-48E2-472A-B5C6-BF3BB3CE4124}"/>
              </a:ext>
            </a:extLst>
          </p:cNvPr>
          <p:cNvSpPr>
            <a:spLocks noGrp="1"/>
          </p:cNvSpPr>
          <p:nvPr>
            <p:ph type="title"/>
          </p:nvPr>
        </p:nvSpPr>
        <p:spPr/>
        <p:txBody>
          <a:bodyPr/>
          <a:lstStyle/>
          <a:p>
            <a:r>
              <a:rPr lang="en-US" dirty="0"/>
              <a:t>Marketing You on Social Media (LI, FB, IG, TW)</a:t>
            </a:r>
          </a:p>
        </p:txBody>
      </p:sp>
      <p:pic>
        <p:nvPicPr>
          <p:cNvPr id="7" name="Content Placeholder 6" descr="A person smiling for the camera&#10;&#10;Description automatically generated">
            <a:extLst>
              <a:ext uri="{FF2B5EF4-FFF2-40B4-BE49-F238E27FC236}">
                <a16:creationId xmlns:a16="http://schemas.microsoft.com/office/drawing/2014/main" id="{2C63D67B-A325-417F-9344-40FD4512F4D8}"/>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495006" y="1752600"/>
            <a:ext cx="4264025" cy="4264025"/>
          </a:xfrm>
        </p:spPr>
      </p:pic>
      <p:sp>
        <p:nvSpPr>
          <p:cNvPr id="4" name="Date Placeholder 3">
            <a:extLst>
              <a:ext uri="{FF2B5EF4-FFF2-40B4-BE49-F238E27FC236}">
                <a16:creationId xmlns:a16="http://schemas.microsoft.com/office/drawing/2014/main" id="{A9CF1C80-D891-49B8-94ED-B434322A4A65}"/>
              </a:ext>
            </a:extLst>
          </p:cNvPr>
          <p:cNvSpPr>
            <a:spLocks noGrp="1"/>
          </p:cNvSpPr>
          <p:nvPr>
            <p:ph type="dt" sz="half" idx="10"/>
          </p:nvPr>
        </p:nvSpPr>
        <p:spPr/>
        <p:txBody>
          <a:bodyPr/>
          <a:lstStyle/>
          <a:p>
            <a:r>
              <a:rPr lang="en-US"/>
              <a:t>@</a:t>
            </a:r>
            <a:fld id="{181B60C6-3CD4-4FE7-B08D-3B8807C220F0}" type="datetime1">
              <a:rPr lang="en-US" smtClean="0"/>
              <a:pPr/>
              <a:t>10/30/2019</a:t>
            </a:fld>
            <a:r>
              <a:rPr lang="en-US"/>
              <a:t> Glacier Point Solutions, Inc. ~  GlacierPointSolutions.com ~ Donna Schilder ~ (562)434-7822 ~ Donna@GlacierPointSolutions.com</a:t>
            </a:r>
            <a:endParaRPr lang="en-US" dirty="0"/>
          </a:p>
        </p:txBody>
      </p:sp>
      <p:sp>
        <p:nvSpPr>
          <p:cNvPr id="5" name="Slide Number Placeholder 4">
            <a:extLst>
              <a:ext uri="{FF2B5EF4-FFF2-40B4-BE49-F238E27FC236}">
                <a16:creationId xmlns:a16="http://schemas.microsoft.com/office/drawing/2014/main" id="{45F1AD62-D635-4E83-AB4C-0DDF8EDCB23B}"/>
              </a:ext>
            </a:extLst>
          </p:cNvPr>
          <p:cNvSpPr>
            <a:spLocks noGrp="1"/>
          </p:cNvSpPr>
          <p:nvPr>
            <p:ph type="sldNum" sz="quarter" idx="12"/>
          </p:nvPr>
        </p:nvSpPr>
        <p:spPr/>
        <p:txBody>
          <a:bodyPr/>
          <a:lstStyle/>
          <a:p>
            <a:fld id="{1CA093FF-0709-489F-960B-E0D5A32CFF65}" type="slidenum">
              <a:rPr lang="en-US" smtClean="0"/>
              <a:pPr/>
              <a:t>19</a:t>
            </a:fld>
            <a:endParaRPr lang="en-US" dirty="0"/>
          </a:p>
        </p:txBody>
      </p:sp>
    </p:spTree>
    <p:extLst>
      <p:ext uri="{BB962C8B-B14F-4D97-AF65-F5344CB8AC3E}">
        <p14:creationId xmlns:p14="http://schemas.microsoft.com/office/powerpoint/2010/main" val="3199439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AD48B-EA14-40F9-AF8C-C784F06CA2F6}"/>
              </a:ext>
            </a:extLst>
          </p:cNvPr>
          <p:cNvSpPr>
            <a:spLocks noGrp="1"/>
          </p:cNvSpPr>
          <p:nvPr>
            <p:ph type="title"/>
          </p:nvPr>
        </p:nvSpPr>
        <p:spPr/>
        <p:txBody>
          <a:bodyPr/>
          <a:lstStyle/>
          <a:p>
            <a:r>
              <a:rPr lang="en-US" dirty="0"/>
              <a:t>Streamlining Processes</a:t>
            </a:r>
          </a:p>
        </p:txBody>
      </p:sp>
      <p:sp>
        <p:nvSpPr>
          <p:cNvPr id="3" name="Content Placeholder 2">
            <a:extLst>
              <a:ext uri="{FF2B5EF4-FFF2-40B4-BE49-F238E27FC236}">
                <a16:creationId xmlns:a16="http://schemas.microsoft.com/office/drawing/2014/main" id="{8A2BB6C5-A3A2-4C2B-BCF2-D7846D001860}"/>
              </a:ext>
            </a:extLst>
          </p:cNvPr>
          <p:cNvSpPr>
            <a:spLocks noGrp="1"/>
          </p:cNvSpPr>
          <p:nvPr>
            <p:ph idx="1"/>
          </p:nvPr>
        </p:nvSpPr>
        <p:spPr/>
        <p:txBody>
          <a:bodyPr/>
          <a:lstStyle/>
          <a:p>
            <a:r>
              <a:rPr lang="en-US" dirty="0"/>
              <a:t>No longer doing surveys for Individually Paid clients or small corporate contracts</a:t>
            </a:r>
          </a:p>
          <a:p>
            <a:r>
              <a:rPr lang="en-US" dirty="0"/>
              <a:t>Reduced types of Coaching Marketed:</a:t>
            </a:r>
          </a:p>
          <a:p>
            <a:pPr lvl="1"/>
            <a:r>
              <a:rPr lang="en-US" dirty="0"/>
              <a:t>Leadership / Executive</a:t>
            </a:r>
          </a:p>
          <a:p>
            <a:pPr lvl="1"/>
            <a:r>
              <a:rPr lang="en-US" dirty="0"/>
              <a:t>Career Exploration &amp; Management</a:t>
            </a:r>
          </a:p>
          <a:p>
            <a:pPr lvl="1"/>
            <a:r>
              <a:rPr lang="en-US" dirty="0"/>
              <a:t>Job Search</a:t>
            </a:r>
          </a:p>
          <a:p>
            <a:pPr lvl="1"/>
            <a:endParaRPr lang="en-US" dirty="0"/>
          </a:p>
          <a:p>
            <a:pPr lvl="1"/>
            <a:r>
              <a:rPr lang="en-US" dirty="0"/>
              <a:t>We will work with other types of </a:t>
            </a:r>
            <a:r>
              <a:rPr lang="en-US"/>
              <a:t>Coaching clients if </a:t>
            </a:r>
            <a:r>
              <a:rPr lang="en-US" dirty="0"/>
              <a:t>we </a:t>
            </a:r>
            <a:r>
              <a:rPr lang="en-US"/>
              <a:t>are qualified to do so</a:t>
            </a:r>
            <a:endParaRPr lang="en-US" dirty="0"/>
          </a:p>
        </p:txBody>
      </p:sp>
      <p:sp>
        <p:nvSpPr>
          <p:cNvPr id="4" name="Date Placeholder 3">
            <a:extLst>
              <a:ext uri="{FF2B5EF4-FFF2-40B4-BE49-F238E27FC236}">
                <a16:creationId xmlns:a16="http://schemas.microsoft.com/office/drawing/2014/main" id="{37AF77B0-EC61-4E0C-B59B-728AD2D6DE76}"/>
              </a:ext>
            </a:extLst>
          </p:cNvPr>
          <p:cNvSpPr>
            <a:spLocks noGrp="1"/>
          </p:cNvSpPr>
          <p:nvPr>
            <p:ph type="dt" sz="half" idx="10"/>
          </p:nvPr>
        </p:nvSpPr>
        <p:spPr/>
        <p:txBody>
          <a:bodyPr/>
          <a:lstStyle/>
          <a:p>
            <a:r>
              <a:rPr lang="en-US"/>
              <a:t>@</a:t>
            </a:r>
            <a:fld id="{181B60C6-3CD4-4FE7-B08D-3B8807C220F0}" type="datetime1">
              <a:rPr lang="en-US" smtClean="0"/>
              <a:pPr/>
              <a:t>10/30/2019</a:t>
            </a:fld>
            <a:r>
              <a:rPr lang="en-US"/>
              <a:t> Glacier Point Solutions, Inc. ~  GlacierPointSolutions.com ~ Donna Schilder ~ (562)434-7822 ~ Donna@GlacierPointSolutions.com</a:t>
            </a:r>
            <a:endParaRPr lang="en-US" dirty="0"/>
          </a:p>
        </p:txBody>
      </p:sp>
      <p:sp>
        <p:nvSpPr>
          <p:cNvPr id="5" name="Slide Number Placeholder 4">
            <a:extLst>
              <a:ext uri="{FF2B5EF4-FFF2-40B4-BE49-F238E27FC236}">
                <a16:creationId xmlns:a16="http://schemas.microsoft.com/office/drawing/2014/main" id="{94C7A8CF-BA42-4D35-8390-0B170AE823CD}"/>
              </a:ext>
            </a:extLst>
          </p:cNvPr>
          <p:cNvSpPr>
            <a:spLocks noGrp="1"/>
          </p:cNvSpPr>
          <p:nvPr>
            <p:ph type="sldNum" sz="quarter" idx="12"/>
          </p:nvPr>
        </p:nvSpPr>
        <p:spPr/>
        <p:txBody>
          <a:bodyPr/>
          <a:lstStyle/>
          <a:p>
            <a:fld id="{1CA093FF-0709-489F-960B-E0D5A32CFF65}" type="slidenum">
              <a:rPr lang="en-US" smtClean="0"/>
              <a:pPr/>
              <a:t>20</a:t>
            </a:fld>
            <a:endParaRPr lang="en-US" dirty="0"/>
          </a:p>
        </p:txBody>
      </p:sp>
    </p:spTree>
    <p:extLst>
      <p:ext uri="{BB962C8B-B14F-4D97-AF65-F5344CB8AC3E}">
        <p14:creationId xmlns:p14="http://schemas.microsoft.com/office/powerpoint/2010/main" val="31095030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Glacier Point Solutions Corporate/</a:t>
            </a:r>
            <a:r>
              <a:rPr lang="en-US" dirty="0" err="1"/>
              <a:t>NonProfit</a:t>
            </a:r>
            <a:r>
              <a:rPr lang="en-US" dirty="0"/>
              <a:t> Projects</a:t>
            </a:r>
          </a:p>
        </p:txBody>
      </p:sp>
      <p:sp>
        <p:nvSpPr>
          <p:cNvPr id="3" name="Content Placeholder 2"/>
          <p:cNvSpPr>
            <a:spLocks noGrp="1"/>
          </p:cNvSpPr>
          <p:nvPr>
            <p:ph idx="1"/>
          </p:nvPr>
        </p:nvSpPr>
        <p:spPr>
          <a:xfrm>
            <a:off x="1885949" y="1752146"/>
            <a:ext cx="9481457" cy="4732875"/>
          </a:xfrm>
        </p:spPr>
        <p:txBody>
          <a:bodyPr>
            <a:normAutofit/>
          </a:bodyPr>
          <a:lstStyle/>
          <a:p>
            <a:r>
              <a:rPr lang="en-US" dirty="0"/>
              <a:t>AeroVironment - Mid-Cap Publicly Traded Aerospace Company </a:t>
            </a:r>
          </a:p>
          <a:p>
            <a:pPr lvl="1"/>
            <a:r>
              <a:rPr lang="en-US" dirty="0"/>
              <a:t>October – Coaching CEO + 9 Leaders </a:t>
            </a:r>
          </a:p>
          <a:p>
            <a:r>
              <a:rPr lang="en-US" dirty="0"/>
              <a:t>LBS FCU</a:t>
            </a:r>
          </a:p>
          <a:p>
            <a:pPr lvl="1"/>
            <a:r>
              <a:rPr lang="en-US" dirty="0"/>
              <a:t>Continued to Coach 9 clients </a:t>
            </a:r>
          </a:p>
          <a:p>
            <a:r>
              <a:rPr lang="en-US" dirty="0"/>
              <a:t> Other Credit Union</a:t>
            </a:r>
          </a:p>
          <a:p>
            <a:pPr lvl="1"/>
            <a:r>
              <a:rPr lang="en-US" dirty="0"/>
              <a:t>2 Clients – received extensions on both</a:t>
            </a:r>
          </a:p>
          <a:p>
            <a:r>
              <a:rPr lang="en-US" dirty="0"/>
              <a:t>Bearing Inc.</a:t>
            </a:r>
          </a:p>
          <a:p>
            <a:pPr lvl="1"/>
            <a:r>
              <a:rPr lang="en-US" dirty="0"/>
              <a:t>1 Client – completing</a:t>
            </a:r>
          </a:p>
          <a:p>
            <a:r>
              <a:rPr lang="en-US" dirty="0"/>
              <a:t>Recruiting Company</a:t>
            </a:r>
          </a:p>
          <a:p>
            <a:pPr lvl="1"/>
            <a:r>
              <a:rPr lang="en-US" dirty="0"/>
              <a:t>1 Client</a:t>
            </a:r>
          </a:p>
          <a:p>
            <a:endParaRPr lang="en-US" dirty="0"/>
          </a:p>
          <a:p>
            <a:pPr lvl="1"/>
            <a:endParaRPr lang="en-US" dirty="0"/>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10/30/2019</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21</a:t>
            </a:fld>
            <a:endParaRPr lang="en-US" dirty="0"/>
          </a:p>
        </p:txBody>
      </p:sp>
    </p:spTree>
    <p:extLst>
      <p:ext uri="{BB962C8B-B14F-4D97-AF65-F5344CB8AC3E}">
        <p14:creationId xmlns:p14="http://schemas.microsoft.com/office/powerpoint/2010/main" val="24482565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2019 Prospects</a:t>
            </a:r>
          </a:p>
        </p:txBody>
      </p:sp>
      <p:sp>
        <p:nvSpPr>
          <p:cNvPr id="3" name="Content Placeholder 2"/>
          <p:cNvSpPr>
            <a:spLocks noGrp="1"/>
          </p:cNvSpPr>
          <p:nvPr>
            <p:ph idx="1"/>
          </p:nvPr>
        </p:nvSpPr>
        <p:spPr>
          <a:xfrm>
            <a:off x="1885949" y="1752147"/>
            <a:ext cx="9592689" cy="4304704"/>
          </a:xfrm>
        </p:spPr>
        <p:txBody>
          <a:bodyPr>
            <a:normAutofit/>
          </a:bodyPr>
          <a:lstStyle/>
          <a:p>
            <a:r>
              <a:rPr lang="en-US" dirty="0"/>
              <a:t>Hilton Grand Vacations – Didn’t go forward</a:t>
            </a:r>
          </a:p>
          <a:p>
            <a:r>
              <a:rPr lang="en-US" dirty="0"/>
              <a:t>Large Nationwide Clothing Manufacturer (Working to sell since 1Q17)</a:t>
            </a:r>
          </a:p>
          <a:p>
            <a:pPr lvl="1"/>
            <a:r>
              <a:rPr lang="en-US" dirty="0"/>
              <a:t>Lead moved to new Financial Services Company – 3Q19</a:t>
            </a:r>
          </a:p>
          <a:p>
            <a:pPr lvl="2"/>
            <a:r>
              <a:rPr lang="en-US" dirty="0"/>
              <a:t>Met with Leader (CPO) who is putting budget in for 2020</a:t>
            </a:r>
          </a:p>
          <a:p>
            <a:pPr lvl="2"/>
            <a:r>
              <a:rPr lang="en-US" dirty="0"/>
              <a:t>Met with CEO</a:t>
            </a:r>
          </a:p>
          <a:p>
            <a:r>
              <a:rPr lang="en-US" dirty="0"/>
              <a:t>Window Manufacturing – Meeting with GM</a:t>
            </a:r>
          </a:p>
          <a:p>
            <a:endParaRPr lang="en-US" dirty="0"/>
          </a:p>
          <a:p>
            <a:endParaRPr lang="en-US" dirty="0"/>
          </a:p>
          <a:p>
            <a:pPr lvl="1"/>
            <a:endParaRPr lang="en-US" dirty="0"/>
          </a:p>
          <a:p>
            <a:pPr lvl="1"/>
            <a:endParaRPr lang="en-US" dirty="0"/>
          </a:p>
          <a:p>
            <a:pPr lvl="2"/>
            <a:endParaRPr lang="en-US" dirty="0"/>
          </a:p>
          <a:p>
            <a:pPr lvl="2"/>
            <a:endParaRPr lang="en-US" dirty="0"/>
          </a:p>
          <a:p>
            <a:pPr lvl="2"/>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10/30/2019</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22</a:t>
            </a:fld>
            <a:endParaRPr lang="en-US" dirty="0"/>
          </a:p>
        </p:txBody>
      </p:sp>
    </p:spTree>
    <p:extLst>
      <p:ext uri="{BB962C8B-B14F-4D97-AF65-F5344CB8AC3E}">
        <p14:creationId xmlns:p14="http://schemas.microsoft.com/office/powerpoint/2010/main" val="37674489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1Q19 - Projects</a:t>
            </a:r>
          </a:p>
        </p:txBody>
      </p:sp>
      <p:sp>
        <p:nvSpPr>
          <p:cNvPr id="3" name="Content Placeholder 2"/>
          <p:cNvSpPr>
            <a:spLocks noGrp="1"/>
          </p:cNvSpPr>
          <p:nvPr>
            <p:ph idx="1"/>
          </p:nvPr>
        </p:nvSpPr>
        <p:spPr/>
        <p:txBody>
          <a:bodyPr>
            <a:normAutofit/>
          </a:bodyPr>
          <a:lstStyle/>
          <a:p>
            <a:pPr lvl="1"/>
            <a:r>
              <a:rPr lang="en-US" dirty="0"/>
              <a:t>3Q19 – 2 (Leads down due to Website Hack)</a:t>
            </a:r>
          </a:p>
          <a:p>
            <a:pPr lvl="1"/>
            <a:r>
              <a:rPr lang="en-US" dirty="0"/>
              <a:t>2Q19 – 15 New Individually Paying Clients</a:t>
            </a:r>
          </a:p>
          <a:p>
            <a:pPr lvl="1"/>
            <a:r>
              <a:rPr lang="en-US" dirty="0"/>
              <a:t>4Q18 – 6 (Holiday Season)</a:t>
            </a:r>
          </a:p>
          <a:p>
            <a:pPr lvl="1"/>
            <a:r>
              <a:rPr lang="en-US" dirty="0"/>
              <a:t>3Q18 – 9</a:t>
            </a:r>
          </a:p>
          <a:p>
            <a:pPr lvl="1"/>
            <a:r>
              <a:rPr lang="en-US" dirty="0"/>
              <a:t>2Q18 - 9</a:t>
            </a:r>
          </a:p>
          <a:p>
            <a:pPr lvl="1"/>
            <a:r>
              <a:rPr lang="en-US" dirty="0"/>
              <a:t>1Q18 – 14</a:t>
            </a:r>
          </a:p>
          <a:p>
            <a:pPr lvl="1"/>
            <a:r>
              <a:rPr lang="en-US" dirty="0"/>
              <a:t>4Q17 - 8</a:t>
            </a:r>
          </a:p>
          <a:p>
            <a:pPr lvl="1"/>
            <a:r>
              <a:rPr lang="en-US" dirty="0"/>
              <a:t>3Q17 – 13</a:t>
            </a:r>
          </a:p>
          <a:p>
            <a:pPr lvl="1"/>
            <a:r>
              <a:rPr lang="en-US" dirty="0"/>
              <a:t>2Q17 – 17</a:t>
            </a:r>
          </a:p>
          <a:p>
            <a:r>
              <a:rPr lang="en-US" dirty="0"/>
              <a:t>Serving 42 clients</a:t>
            </a:r>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10/30/2019</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23</a:t>
            </a:fld>
            <a:endParaRPr lang="en-US" dirty="0"/>
          </a:p>
        </p:txBody>
      </p:sp>
    </p:spTree>
    <p:extLst>
      <p:ext uri="{BB962C8B-B14F-4D97-AF65-F5344CB8AC3E}">
        <p14:creationId xmlns:p14="http://schemas.microsoft.com/office/powerpoint/2010/main" val="27299320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Glacier Point Solutions, Inc. Coaching – Services Offered</a:t>
            </a:r>
          </a:p>
        </p:txBody>
      </p:sp>
      <p:sp>
        <p:nvSpPr>
          <p:cNvPr id="3" name="Content Placeholder 2"/>
          <p:cNvSpPr>
            <a:spLocks noGrp="1"/>
          </p:cNvSpPr>
          <p:nvPr>
            <p:ph idx="1"/>
          </p:nvPr>
        </p:nvSpPr>
        <p:spPr/>
        <p:txBody>
          <a:bodyPr>
            <a:normAutofit/>
          </a:bodyPr>
          <a:lstStyle/>
          <a:p>
            <a:r>
              <a:rPr lang="en-US" b="1" dirty="0"/>
              <a:t>Corporate &amp; Non-Profit</a:t>
            </a:r>
          </a:p>
          <a:p>
            <a:pPr lvl="1"/>
            <a:r>
              <a:rPr lang="en-US" dirty="0"/>
              <a:t>Executive Coaching</a:t>
            </a:r>
          </a:p>
          <a:p>
            <a:pPr lvl="1"/>
            <a:r>
              <a:rPr lang="en-US" dirty="0"/>
              <a:t>Leadership Coaching</a:t>
            </a:r>
          </a:p>
          <a:p>
            <a:r>
              <a:rPr lang="en-US" b="1" dirty="0"/>
              <a:t>Individually Paid</a:t>
            </a:r>
          </a:p>
          <a:p>
            <a:pPr lvl="1"/>
            <a:r>
              <a:rPr lang="en-US" dirty="0"/>
              <a:t>Leadership</a:t>
            </a:r>
          </a:p>
          <a:p>
            <a:pPr lvl="1"/>
            <a:r>
              <a:rPr lang="en-US" dirty="0"/>
              <a:t>Career Coaching</a:t>
            </a:r>
          </a:p>
          <a:p>
            <a:pPr lvl="1"/>
            <a:r>
              <a:rPr lang="en-US" dirty="0"/>
              <a:t>Job Search Coaching</a:t>
            </a:r>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10/30/2019</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24</a:t>
            </a:fld>
            <a:endParaRPr lang="en-US" dirty="0"/>
          </a:p>
        </p:txBody>
      </p:sp>
    </p:spTree>
    <p:extLst>
      <p:ext uri="{BB962C8B-B14F-4D97-AF65-F5344CB8AC3E}">
        <p14:creationId xmlns:p14="http://schemas.microsoft.com/office/powerpoint/2010/main" val="2762470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Glacier Point Solutions, Inc. - Executive Coaching</a:t>
            </a:r>
          </a:p>
        </p:txBody>
      </p:sp>
      <p:sp>
        <p:nvSpPr>
          <p:cNvPr id="3" name="Content Placeholder 2"/>
          <p:cNvSpPr>
            <a:spLocks noGrp="1"/>
          </p:cNvSpPr>
          <p:nvPr>
            <p:ph idx="1"/>
          </p:nvPr>
        </p:nvSpPr>
        <p:spPr/>
        <p:txBody>
          <a:bodyPr>
            <a:normAutofit/>
          </a:bodyPr>
          <a:lstStyle/>
          <a:p>
            <a:r>
              <a:rPr lang="en-US" dirty="0"/>
              <a:t>Our mission is to help our corporate and non-profit clients  create a culture that’s inspiring and innovative, and leaders who are encouraging, assertive, and effective. </a:t>
            </a:r>
          </a:p>
          <a:p>
            <a:r>
              <a:rPr lang="en-US" dirty="0"/>
              <a:t>We support companies in offering Leadership Coaching Programs that are more impactful than Coaching one Leader at a time and offer ongoing support to leaders as needed. </a:t>
            </a:r>
          </a:p>
          <a:p>
            <a:endParaRPr lang="en-US" dirty="0"/>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10/30/2019</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t>25</a:t>
            </a:fld>
            <a:endParaRPr lang="en-US" dirty="0"/>
          </a:p>
        </p:txBody>
      </p:sp>
    </p:spTree>
    <p:extLst>
      <p:ext uri="{BB962C8B-B14F-4D97-AF65-F5344CB8AC3E}">
        <p14:creationId xmlns:p14="http://schemas.microsoft.com/office/powerpoint/2010/main" val="15428791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From Glacier Point Solutions, Inc.:</a:t>
            </a:r>
          </a:p>
        </p:txBody>
      </p:sp>
      <p:sp>
        <p:nvSpPr>
          <p:cNvPr id="3" name="Content Placeholder 2"/>
          <p:cNvSpPr>
            <a:spLocks noGrp="1"/>
          </p:cNvSpPr>
          <p:nvPr>
            <p:ph idx="1"/>
          </p:nvPr>
        </p:nvSpPr>
        <p:spPr/>
        <p:txBody>
          <a:bodyPr>
            <a:normAutofit fontScale="70000" lnSpcReduction="20000"/>
          </a:bodyPr>
          <a:lstStyle/>
          <a:p>
            <a:pPr marL="0" indent="0" algn="ctr">
              <a:buNone/>
            </a:pPr>
            <a:endParaRPr lang="en-US" sz="8600" dirty="0"/>
          </a:p>
          <a:p>
            <a:pPr marL="0" indent="0" algn="ctr">
              <a:buNone/>
            </a:pPr>
            <a:r>
              <a:rPr lang="en-US" sz="8000" dirty="0"/>
              <a:t>Thank You!!!!!</a:t>
            </a:r>
          </a:p>
          <a:p>
            <a:pPr marL="0" indent="0" algn="ctr">
              <a:buNone/>
            </a:pPr>
            <a:endParaRPr lang="en-US" sz="6000" dirty="0"/>
          </a:p>
          <a:p>
            <a:r>
              <a:rPr lang="en-US" sz="6000" dirty="0"/>
              <a:t>For all your hard work!</a:t>
            </a:r>
          </a:p>
          <a:p>
            <a:endParaRPr lang="en-US" sz="6000" dirty="0"/>
          </a:p>
          <a:p>
            <a:r>
              <a:rPr lang="en-US" sz="6000" dirty="0"/>
              <a:t>For committing your time to developing your Coaching skills.</a:t>
            </a:r>
          </a:p>
          <a:p>
            <a:endParaRPr lang="en-US" sz="6000"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10/30/2019</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26</a:t>
            </a:fld>
            <a:endParaRPr lang="en-US" dirty="0"/>
          </a:p>
        </p:txBody>
      </p:sp>
    </p:spTree>
    <p:extLst>
      <p:ext uri="{BB962C8B-B14F-4D97-AF65-F5344CB8AC3E}">
        <p14:creationId xmlns:p14="http://schemas.microsoft.com/office/powerpoint/2010/main" val="24841396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86ADE-554E-4F20-B129-B40FCEDCF03B}"/>
              </a:ext>
            </a:extLst>
          </p:cNvPr>
          <p:cNvSpPr>
            <a:spLocks noGrp="1"/>
          </p:cNvSpPr>
          <p:nvPr>
            <p:ph type="title"/>
          </p:nvPr>
        </p:nvSpPr>
        <p:spPr/>
        <p:txBody>
          <a:bodyPr/>
          <a:lstStyle/>
          <a:p>
            <a:r>
              <a:rPr lang="en-US" dirty="0"/>
              <a:t>Meeting Summary</a:t>
            </a:r>
          </a:p>
        </p:txBody>
      </p:sp>
      <p:sp>
        <p:nvSpPr>
          <p:cNvPr id="3" name="Content Placeholder 2">
            <a:extLst>
              <a:ext uri="{FF2B5EF4-FFF2-40B4-BE49-F238E27FC236}">
                <a16:creationId xmlns:a16="http://schemas.microsoft.com/office/drawing/2014/main" id="{5E7B6BCE-B011-45E3-A5BD-9DAD45F1C45A}"/>
              </a:ext>
            </a:extLst>
          </p:cNvPr>
          <p:cNvSpPr>
            <a:spLocks noGrp="1"/>
          </p:cNvSpPr>
          <p:nvPr>
            <p:ph idx="1"/>
          </p:nvPr>
        </p:nvSpPr>
        <p:spPr/>
        <p:txBody>
          <a:bodyPr>
            <a:normAutofit/>
          </a:bodyPr>
          <a:lstStyle/>
          <a:p>
            <a:r>
              <a:rPr lang="en-US" dirty="0"/>
              <a:t>Neuroscience of Coaching – J. Matthew Becker</a:t>
            </a:r>
          </a:p>
          <a:p>
            <a:r>
              <a:rPr lang="en-US" dirty="0"/>
              <a:t>Glacier Point Solutions, Inc. - Business Overview</a:t>
            </a:r>
          </a:p>
          <a:p>
            <a:endParaRPr lang="en-US" dirty="0"/>
          </a:p>
        </p:txBody>
      </p:sp>
      <p:sp>
        <p:nvSpPr>
          <p:cNvPr id="4" name="Date Placeholder 3">
            <a:extLst>
              <a:ext uri="{FF2B5EF4-FFF2-40B4-BE49-F238E27FC236}">
                <a16:creationId xmlns:a16="http://schemas.microsoft.com/office/drawing/2014/main" id="{7CB03766-F651-46A8-9B90-E231711D2EB3}"/>
              </a:ext>
            </a:extLst>
          </p:cNvPr>
          <p:cNvSpPr>
            <a:spLocks noGrp="1"/>
          </p:cNvSpPr>
          <p:nvPr>
            <p:ph type="dt" sz="half" idx="10"/>
          </p:nvPr>
        </p:nvSpPr>
        <p:spPr/>
        <p:txBody>
          <a:bodyPr/>
          <a:lstStyle/>
          <a:p>
            <a:r>
              <a:rPr lang="en-US"/>
              <a:t>@</a:t>
            </a:r>
            <a:fld id="{181B60C6-3CD4-4FE7-B08D-3B8807C220F0}" type="datetime1">
              <a:rPr lang="en-US" smtClean="0"/>
              <a:pPr/>
              <a:t>10/30/2019</a:t>
            </a:fld>
            <a:r>
              <a:rPr lang="en-US"/>
              <a:t> Glacier Point Solutions, Inc. ~  GlacierPointSolutions.com ~ Donna Schilder ~ (562)434-7822 ~ Donna@GlacierPointSolutions.com</a:t>
            </a:r>
            <a:endParaRPr lang="en-US" dirty="0"/>
          </a:p>
        </p:txBody>
      </p:sp>
      <p:sp>
        <p:nvSpPr>
          <p:cNvPr id="5" name="Slide Number Placeholder 4">
            <a:extLst>
              <a:ext uri="{FF2B5EF4-FFF2-40B4-BE49-F238E27FC236}">
                <a16:creationId xmlns:a16="http://schemas.microsoft.com/office/drawing/2014/main" id="{74AEB0B9-E7C9-42FB-8481-AED6E99D0E85}"/>
              </a:ext>
            </a:extLst>
          </p:cNvPr>
          <p:cNvSpPr>
            <a:spLocks noGrp="1"/>
          </p:cNvSpPr>
          <p:nvPr>
            <p:ph type="sldNum" sz="quarter" idx="12"/>
          </p:nvPr>
        </p:nvSpPr>
        <p:spPr/>
        <p:txBody>
          <a:bodyPr/>
          <a:lstStyle/>
          <a:p>
            <a:fld id="{1CA093FF-0709-489F-960B-E0D5A32CFF65}" type="slidenum">
              <a:rPr lang="en-US" smtClean="0"/>
              <a:pPr/>
              <a:t>27</a:t>
            </a:fld>
            <a:endParaRPr lang="en-US" dirty="0"/>
          </a:p>
        </p:txBody>
      </p:sp>
    </p:spTree>
    <p:extLst>
      <p:ext uri="{BB962C8B-B14F-4D97-AF65-F5344CB8AC3E}">
        <p14:creationId xmlns:p14="http://schemas.microsoft.com/office/powerpoint/2010/main" val="1008346185"/>
      </p:ext>
    </p:extLst>
  </p:cSld>
  <p:clrMapOvr>
    <a:masterClrMapping/>
  </p:clrMapOvr>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16418</TotalTime>
  <Words>1553</Words>
  <Application>Microsoft Office PowerPoint</Application>
  <PresentationFormat>Widescreen</PresentationFormat>
  <Paragraphs>232</Paragraphs>
  <Slides>27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Calibri Light</vt:lpstr>
      <vt:lpstr>Palatino Linotype</vt:lpstr>
      <vt:lpstr>-webkit-standard</vt:lpstr>
      <vt:lpstr>Office Theme</vt:lpstr>
      <vt:lpstr>Glacier Point Solutions, Inc. All Hands Meeting</vt:lpstr>
      <vt:lpstr>Glacier Point Solutions, Inc. - Team </vt:lpstr>
      <vt:lpstr>Meeting Agenda</vt:lpstr>
      <vt:lpstr>Closure Process</vt:lpstr>
      <vt:lpstr>Sources of CCEUs</vt:lpstr>
      <vt:lpstr>Sources of CEUs</vt:lpstr>
      <vt:lpstr>PowerPoint Presentation</vt:lpstr>
      <vt:lpstr>Glacier Point Solutions, Inc. - Business Overview</vt:lpstr>
      <vt:lpstr>Close Rates – Individually Paying Clients</vt:lpstr>
      <vt:lpstr>Coaching Effectiveness Surveys – As of Q319 </vt:lpstr>
      <vt:lpstr>Length of Engagement Statistics</vt:lpstr>
      <vt:lpstr>Client – Client Information Sheets</vt:lpstr>
      <vt:lpstr>Positive Anecdotes and Comments About Coaches</vt:lpstr>
      <vt:lpstr>Positive Comments About Coaches</vt:lpstr>
      <vt:lpstr>Positive Comments About Coaches</vt:lpstr>
      <vt:lpstr>Coach Accomplishments</vt:lpstr>
      <vt:lpstr>GPSI Administrative Accomplishments </vt:lpstr>
      <vt:lpstr>GPSI Administrative Accomplishments </vt:lpstr>
      <vt:lpstr>Marketing You on Social Media (LI, FB, IG, TW)</vt:lpstr>
      <vt:lpstr>Streamlining Processes</vt:lpstr>
      <vt:lpstr>Glacier Point Solutions Corporate/NonProfit Projects</vt:lpstr>
      <vt:lpstr>2019 Prospects</vt:lpstr>
      <vt:lpstr>1Q19 - Projects</vt:lpstr>
      <vt:lpstr>Glacier Point Solutions, Inc. Coaching – Services Offered</vt:lpstr>
      <vt:lpstr>Glacier Point Solutions, Inc. - Executive Coaching</vt:lpstr>
      <vt:lpstr>From Glacier Point Solutions, Inc.:</vt:lpstr>
      <vt:lpstr>Meeting 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Glacier Point Solutions, Inc. Quarterly All Hands Meeting</dc:title>
  <dc:creator>D schilder</dc:creator>
  <cp:lastModifiedBy>D schilder</cp:lastModifiedBy>
  <cp:revision>37</cp:revision>
  <cp:lastPrinted>2019-10-29T19:44:43Z</cp:lastPrinted>
  <dcterms:created xsi:type="dcterms:W3CDTF">2019-05-11T22:34:10Z</dcterms:created>
  <dcterms:modified xsi:type="dcterms:W3CDTF">2019-10-30T19:01:26Z</dcterms:modified>
</cp:coreProperties>
</file>