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handoutMasterIdLst>
    <p:handoutMasterId r:id="rId42"/>
  </p:handoutMasterIdLst>
  <p:sldIdLst>
    <p:sldId id="282" r:id="rId2"/>
    <p:sldId id="402" r:id="rId3"/>
    <p:sldId id="323" r:id="rId4"/>
    <p:sldId id="389" r:id="rId5"/>
    <p:sldId id="388" r:id="rId6"/>
    <p:sldId id="398" r:id="rId7"/>
    <p:sldId id="394" r:id="rId8"/>
    <p:sldId id="397" r:id="rId9"/>
    <p:sldId id="364" r:id="rId10"/>
    <p:sldId id="400" r:id="rId11"/>
    <p:sldId id="395" r:id="rId12"/>
    <p:sldId id="396" r:id="rId13"/>
    <p:sldId id="384" r:id="rId14"/>
    <p:sldId id="392" r:id="rId15"/>
    <p:sldId id="399" r:id="rId16"/>
    <p:sldId id="393" r:id="rId17"/>
    <p:sldId id="403" r:id="rId18"/>
    <p:sldId id="325" r:id="rId19"/>
    <p:sldId id="404" r:id="rId20"/>
    <p:sldId id="327" r:id="rId21"/>
    <p:sldId id="405" r:id="rId22"/>
    <p:sldId id="337" r:id="rId23"/>
    <p:sldId id="390" r:id="rId24"/>
    <p:sldId id="376" r:id="rId25"/>
    <p:sldId id="380" r:id="rId26"/>
    <p:sldId id="406" r:id="rId27"/>
    <p:sldId id="357" r:id="rId28"/>
    <p:sldId id="382" r:id="rId29"/>
    <p:sldId id="409" r:id="rId30"/>
    <p:sldId id="412" r:id="rId31"/>
    <p:sldId id="362" r:id="rId32"/>
    <p:sldId id="407" r:id="rId33"/>
    <p:sldId id="410" r:id="rId34"/>
    <p:sldId id="408" r:id="rId35"/>
    <p:sldId id="344" r:id="rId36"/>
    <p:sldId id="316" r:id="rId37"/>
    <p:sldId id="411" r:id="rId38"/>
    <p:sldId id="310" r:id="rId39"/>
    <p:sldId id="318" r:id="rId40"/>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4753987D-6F90-4845-855D-ADD3AB52A577}" type="datetimeFigureOut">
              <a:rPr lang="en-US" smtClean="0"/>
              <a:t>9/15/2018</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6" name="Slide Number Placeholder 5"/>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6AFCC5B-664A-4165-B292-D022E4ADE6EE}" type="slidenum">
              <a:rPr lang="en-US" b="1" smtClean="0"/>
              <a:t>‹#›</a:t>
            </a:fld>
            <a:endParaRPr lang="en-US" b="1" dirty="0"/>
          </a:p>
        </p:txBody>
      </p:sp>
    </p:spTree>
    <p:extLst>
      <p:ext uri="{BB962C8B-B14F-4D97-AF65-F5344CB8AC3E}">
        <p14:creationId xmlns:p14="http://schemas.microsoft.com/office/powerpoint/2010/main" val="784964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8E388B70-2FF6-447B-858E-5A5DA04B12D4}" type="datetimeFigureOut">
              <a:rPr lang="en-US" smtClean="0"/>
              <a:t>9/14/2018</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8334F307-9F24-4E06-AB13-209B4F2672F3}" type="slidenum">
              <a:rPr lang="en-US" smtClean="0"/>
              <a:t>‹#›</a:t>
            </a:fld>
            <a:endParaRPr lang="en-US"/>
          </a:p>
        </p:txBody>
      </p:sp>
    </p:spTree>
    <p:extLst>
      <p:ext uri="{BB962C8B-B14F-4D97-AF65-F5344CB8AC3E}">
        <p14:creationId xmlns:p14="http://schemas.microsoft.com/office/powerpoint/2010/main" val="160857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2098220" y="1542030"/>
            <a:ext cx="8776609" cy="25243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98219" y="1584862"/>
            <a:ext cx="8776609" cy="1134835"/>
          </a:xfrm>
          <a:ln>
            <a:noFill/>
          </a:ln>
        </p:spPr>
        <p:txBody>
          <a:bodyPr anchor="b">
            <a:normAutofit/>
          </a:bodyPr>
          <a:lstStyle>
            <a:lvl1pPr algn="ctr">
              <a:defRPr sz="4400" b="1"/>
            </a:lvl1pPr>
          </a:lstStyle>
          <a:p>
            <a:r>
              <a:rPr lang="en-US" dirty="0"/>
              <a:t>Click to edit Master title style</a:t>
            </a:r>
          </a:p>
        </p:txBody>
      </p:sp>
      <p:sp>
        <p:nvSpPr>
          <p:cNvPr id="3" name="Subtitle 2"/>
          <p:cNvSpPr>
            <a:spLocks noGrp="1"/>
          </p:cNvSpPr>
          <p:nvPr>
            <p:ph type="subTitle" idx="1"/>
          </p:nvPr>
        </p:nvSpPr>
        <p:spPr>
          <a:xfrm>
            <a:off x="2098220" y="3010946"/>
            <a:ext cx="8776609" cy="104829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3388178" y="6356350"/>
            <a:ext cx="5948337" cy="365125"/>
          </a:xfrm>
          <a:prstGeom prst="rect">
            <a:avLst/>
          </a:prstGeom>
        </p:spPr>
        <p:txBody>
          <a:bodyPr/>
          <a:lstStyle>
            <a:lvl1pPr>
              <a:defRPr>
                <a:solidFill>
                  <a:schemeClr val="tx1"/>
                </a:solidFill>
              </a:defRPr>
            </a:lvl1pPr>
          </a:lstStyle>
          <a:p>
            <a:r>
              <a:rPr lang="en-US"/>
              <a:t>5/26/2015 www.GlacierPointSolutions.com ~ (562)434-7822 ~ Donna@DonnaSchilder.com </a:t>
            </a:r>
            <a:endParaRPr lang="en-US" dirty="0"/>
          </a:p>
        </p:txBody>
      </p:sp>
      <p:sp>
        <p:nvSpPr>
          <p:cNvPr id="6" name="Slide Number Placeholder 5"/>
          <p:cNvSpPr>
            <a:spLocks noGrp="1"/>
          </p:cNvSpPr>
          <p:nvPr>
            <p:ph type="sldNum" sz="quarter" idx="12"/>
          </p:nvPr>
        </p:nvSpPr>
        <p:spPr>
          <a:xfrm>
            <a:off x="9336516" y="6356350"/>
            <a:ext cx="2183292" cy="365125"/>
          </a:xfrm>
        </p:spPr>
        <p:txBody>
          <a:bodyPr/>
          <a:lstStyle/>
          <a:p>
            <a:fld id="{1CA093FF-0709-489F-960B-E0D5A32CFF65}"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8918" y="252570"/>
            <a:ext cx="3452305" cy="9120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33394" y="460386"/>
            <a:ext cx="4198516" cy="485824"/>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52799" y="4284774"/>
            <a:ext cx="1967009" cy="1976918"/>
          </a:xfrm>
          <a:prstGeom prst="rect">
            <a:avLst/>
          </a:prstGeom>
        </p:spPr>
      </p:pic>
      <p:sp>
        <p:nvSpPr>
          <p:cNvPr id="10" name="Subtitle 2"/>
          <p:cNvSpPr txBox="1">
            <a:spLocks/>
          </p:cNvSpPr>
          <p:nvPr userDrawn="1"/>
        </p:nvSpPr>
        <p:spPr>
          <a:xfrm>
            <a:off x="2098219" y="4641735"/>
            <a:ext cx="8776609" cy="17146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i="0" baseline="0" dirty="0"/>
              <a:t>Donna Schilder, MCC, </a:t>
            </a:r>
          </a:p>
          <a:p>
            <a:r>
              <a:rPr lang="en-US" sz="2000" dirty="0"/>
              <a:t>Executive &amp; Career Coach &amp; President</a:t>
            </a:r>
          </a:p>
          <a:p>
            <a:endParaRPr lang="en-US" sz="2000" dirty="0"/>
          </a:p>
        </p:txBody>
      </p:sp>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17228" r="11265"/>
          <a:stretch/>
        </p:blipFill>
        <p:spPr>
          <a:xfrm>
            <a:off x="26447" y="1534886"/>
            <a:ext cx="1608332" cy="4821464"/>
          </a:xfrm>
          <a:prstGeom prst="rect">
            <a:avLst/>
          </a:prstGeom>
        </p:spPr>
      </p:pic>
    </p:spTree>
    <p:extLst>
      <p:ext uri="{BB962C8B-B14F-4D97-AF65-F5344CB8AC3E}">
        <p14:creationId xmlns:p14="http://schemas.microsoft.com/office/powerpoint/2010/main" val="711866676"/>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5950" y="706019"/>
            <a:ext cx="9467850" cy="984670"/>
          </a:xfrm>
        </p:spPr>
        <p:txBody>
          <a:bodyPr>
            <a:normAutofit/>
          </a:bodyPr>
          <a:lstStyle>
            <a:lvl1pPr>
              <a:defRPr sz="3600" b="1"/>
            </a:lvl1pPr>
          </a:lstStyle>
          <a:p>
            <a:r>
              <a:rPr lang="en-US" dirty="0"/>
              <a:t>Click to edit Master title style</a:t>
            </a:r>
          </a:p>
        </p:txBody>
      </p:sp>
      <p:sp>
        <p:nvSpPr>
          <p:cNvPr id="3" name="Content Placeholder 2"/>
          <p:cNvSpPr>
            <a:spLocks noGrp="1"/>
          </p:cNvSpPr>
          <p:nvPr>
            <p:ph idx="1"/>
          </p:nvPr>
        </p:nvSpPr>
        <p:spPr>
          <a:xfrm>
            <a:off x="1885949" y="1752147"/>
            <a:ext cx="9481457" cy="42649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363436" y="6356350"/>
            <a:ext cx="9568542" cy="365125"/>
          </a:xfrm>
          <a:prstGeom prst="rect">
            <a:avLst/>
          </a:prstGeom>
        </p:spPr>
        <p:txBody>
          <a:bodyPr/>
          <a:lstStyle>
            <a:lvl1pPr>
              <a:defRPr>
                <a:solidFill>
                  <a:schemeClr val="tx1"/>
                </a:solidFill>
              </a:defRPr>
            </a:lvl1pPr>
          </a:lstStyle>
          <a:p>
            <a:r>
              <a:rPr lang="en-US" dirty="0"/>
              <a:t>@</a:t>
            </a:r>
            <a:fld id="{181B60C6-3CD4-4FE7-B08D-3B8807C220F0}" type="datetime1">
              <a:rPr lang="en-US" smtClean="0"/>
              <a:pPr/>
              <a:t>9/14/2018</a:t>
            </a:fld>
            <a:r>
              <a:rPr lang="en-US" dirty="0"/>
              <a:t> Glacier Point Solutions, Inc. ~  GlacierPointSolutions.com ~ Donna Schilder ~ (562)434-7822 ~ Donna@GlacierPointSolutions.com</a:t>
            </a:r>
          </a:p>
        </p:txBody>
      </p:sp>
      <p:sp>
        <p:nvSpPr>
          <p:cNvPr id="6" name="Slide Number Placeholder 5"/>
          <p:cNvSpPr>
            <a:spLocks noGrp="1"/>
          </p:cNvSpPr>
          <p:nvPr>
            <p:ph type="sldNum" sz="quarter" idx="12"/>
          </p:nvPr>
        </p:nvSpPr>
        <p:spPr>
          <a:xfrm>
            <a:off x="10931978" y="6356350"/>
            <a:ext cx="546660" cy="365125"/>
          </a:xfrm>
        </p:spPr>
        <p:txBody>
          <a:bodyPr/>
          <a:lstStyle>
            <a:lvl1pPr>
              <a:defRPr sz="1800" b="1" baseline="0">
                <a:solidFill>
                  <a:schemeClr val="tx1"/>
                </a:solidFill>
              </a:defRPr>
            </a:lvl1pPr>
          </a:lstStyle>
          <a:p>
            <a:fld id="{1CA093FF-0709-489F-960B-E0D5A32CFF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cxnSp>
        <p:nvCxnSpPr>
          <p:cNvPr id="11" name="Straight Connector 10"/>
          <p:cNvCxnSpPr/>
          <p:nvPr userDrawn="1"/>
        </p:nvCxnSpPr>
        <p:spPr>
          <a:xfrm>
            <a:off x="1885950" y="1690689"/>
            <a:ext cx="948145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1649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sp>
        <p:nvSpPr>
          <p:cNvPr id="6" name="Date Placeholder 3"/>
          <p:cNvSpPr txBox="1">
            <a:spLocks/>
          </p:cNvSpPr>
          <p:nvPr userDrawn="1"/>
        </p:nvSpPr>
        <p:spPr>
          <a:xfrm>
            <a:off x="1363436" y="6356350"/>
            <a:ext cx="9568542" cy="365125"/>
          </a:xfrm>
          <a:prstGeom prst="rect">
            <a:avLst/>
          </a:prstGeom>
        </p:spPr>
        <p:txBody>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sp>
        <p:nvSpPr>
          <p:cNvPr id="8" name="Slide Number Placeholder 5"/>
          <p:cNvSpPr>
            <a:spLocks noGrp="1"/>
          </p:cNvSpPr>
          <p:nvPr>
            <p:ph type="sldNum" sz="quarter" idx="12"/>
          </p:nvPr>
        </p:nvSpPr>
        <p:spPr>
          <a:xfrm>
            <a:off x="10931978" y="6356350"/>
            <a:ext cx="546660" cy="365125"/>
          </a:xfrm>
        </p:spPr>
        <p:txBody>
          <a:bodyPr/>
          <a:lstStyle>
            <a:lvl1pPr>
              <a:defRPr sz="1800" b="1">
                <a:solidFill>
                  <a:schemeClr val="tx1"/>
                </a:solidFill>
              </a:defRPr>
            </a:lvl1pPr>
          </a:lstStyle>
          <a:p>
            <a:fld id="{1CA093FF-0709-489F-960B-E0D5A32CFF65}" type="slidenum">
              <a:rPr lang="en-US" smtClean="0"/>
              <a:pPr/>
              <a:t>‹#›</a:t>
            </a:fld>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spTree>
    <p:extLst>
      <p:ext uri="{BB962C8B-B14F-4D97-AF65-F5344CB8AC3E}">
        <p14:creationId xmlns:p14="http://schemas.microsoft.com/office/powerpoint/2010/main" val="29278819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354160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2743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59794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99126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30185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735358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410923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9/14/2018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932026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706018"/>
            <a:ext cx="10515600" cy="9846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093FF-0709-489F-960B-E0D5A32CFF65}" type="slidenum">
              <a:rPr lang="en-US" smtClean="0"/>
              <a:t>‹#›</a:t>
            </a:fld>
            <a:endParaRPr lang="en-US"/>
          </a:p>
        </p:txBody>
      </p:sp>
      <p:sp>
        <p:nvSpPr>
          <p:cNvPr id="8" name="Date Placeholder 3"/>
          <p:cNvSpPr>
            <a:spLocks noGrp="1"/>
          </p:cNvSpPr>
          <p:nvPr>
            <p:ph type="dt" sz="half" idx="2"/>
          </p:nvPr>
        </p:nvSpPr>
        <p:spPr>
          <a:xfrm>
            <a:off x="838200" y="6380162"/>
            <a:ext cx="7772400" cy="365125"/>
          </a:xfrm>
          <a:prstGeom prst="rect">
            <a:avLst/>
          </a:prstGeom>
        </p:spPr>
        <p:txBody>
          <a:bodyPr/>
          <a:lstStyle>
            <a:lvl1pPr>
              <a:defRPr sz="1200">
                <a:solidFill>
                  <a:schemeClr val="bg1">
                    <a:lumMod val="65000"/>
                  </a:schemeClr>
                </a:solidFill>
              </a:defRPr>
            </a:lvl1pPr>
          </a:lstStyle>
          <a:p>
            <a:fld id="{FD1CC61C-8BCD-4309-B3F1-C2FB1DD912F5}" type="datetimeFigureOut">
              <a:rPr lang="en-US" smtClean="0"/>
              <a:pPr/>
              <a:t>9/14/2018</a:t>
            </a:fld>
            <a:r>
              <a:rPr lang="en-US" dirty="0"/>
              <a:t> GlacierPointSolutions.com ~ Donna Schilder, President ~ (562)434-7822 ~ Donna@GlacierPointSolutions.com</a:t>
            </a:r>
          </a:p>
        </p:txBody>
      </p:sp>
    </p:spTree>
    <p:extLst>
      <p:ext uri="{BB962C8B-B14F-4D97-AF65-F5344CB8AC3E}">
        <p14:creationId xmlns:p14="http://schemas.microsoft.com/office/powerpoint/2010/main" val="957575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3" r:id="rId4"/>
    <p:sldLayoutId id="2147483664" r:id="rId5"/>
    <p:sldLayoutId id="2147483665" r:id="rId6"/>
    <p:sldLayoutId id="2147483666"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donnaschilder.com/things-to-work-on-with-your-career-coach/" TargetMode="External"/><Relationship Id="rId2" Type="http://schemas.openxmlformats.org/officeDocument/2006/relationships/hyperlink" Target="https://www.donnaschilder.com/things-to-work-on-with-your-leadership-coach/" TargetMode="External"/><Relationship Id="rId1" Type="http://schemas.openxmlformats.org/officeDocument/2006/relationships/slideLayout" Target="../slideLayouts/slideLayout2.xml"/><Relationship Id="rId5" Type="http://schemas.openxmlformats.org/officeDocument/2006/relationships/hyperlink" Target="https://www.donnaschilder.com/things-to-work-on-with-your-life-coach/" TargetMode="External"/><Relationship Id="rId4" Type="http://schemas.openxmlformats.org/officeDocument/2006/relationships/hyperlink" Target="https://www.donnaschilder.com/things-to-work-on-with-your-job-search-coach/"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Glacier Point Solutions, Inc.</a:t>
            </a:r>
            <a:br>
              <a:rPr lang="en-US" dirty="0"/>
            </a:br>
            <a:r>
              <a:rPr lang="en-US" sz="3600" dirty="0"/>
              <a:t>Quarterly All Hands Meeting –  Holiday Meet &amp; Greet</a:t>
            </a:r>
          </a:p>
        </p:txBody>
      </p:sp>
      <p:sp>
        <p:nvSpPr>
          <p:cNvPr id="3" name="Subtitle 2"/>
          <p:cNvSpPr>
            <a:spLocks noGrp="1"/>
          </p:cNvSpPr>
          <p:nvPr>
            <p:ph type="subTitle" idx="1"/>
          </p:nvPr>
        </p:nvSpPr>
        <p:spPr/>
        <p:txBody>
          <a:bodyPr>
            <a:normAutofit/>
          </a:bodyPr>
          <a:lstStyle/>
          <a:p>
            <a:r>
              <a:rPr lang="en-US" dirty="0"/>
              <a:t>Sept 2018</a:t>
            </a:r>
          </a:p>
          <a:p>
            <a:endParaRPr lang="en-US" dirty="0"/>
          </a:p>
        </p:txBody>
      </p:sp>
      <p:sp>
        <p:nvSpPr>
          <p:cNvPr id="4" name="Date Placeholder 3"/>
          <p:cNvSpPr>
            <a:spLocks noGrp="1"/>
          </p:cNvSpPr>
          <p:nvPr>
            <p:ph type="dt" sz="half" idx="10"/>
          </p:nvPr>
        </p:nvSpPr>
        <p:spPr/>
        <p:txBody>
          <a:bodyPr/>
          <a:lstStyle/>
          <a:p>
            <a:r>
              <a:rPr lang="en-US"/>
              <a:t>5/26/2015 www.GlacierPointSolutions.com ~ (562)434-7822 ~ Donna@DonnaSchilder.com </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4216" y="4160107"/>
            <a:ext cx="1653678" cy="2204903"/>
          </a:xfrm>
          <a:prstGeom prst="rect">
            <a:avLst/>
          </a:prstGeom>
        </p:spPr>
      </p:pic>
    </p:spTree>
    <p:extLst>
      <p:ext uri="{BB962C8B-B14F-4D97-AF65-F5344CB8AC3E}">
        <p14:creationId xmlns:p14="http://schemas.microsoft.com/office/powerpoint/2010/main" val="224238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Agenda</a:t>
            </a:r>
          </a:p>
        </p:txBody>
      </p:sp>
      <p:sp>
        <p:nvSpPr>
          <p:cNvPr id="3" name="Content Placeholder 2"/>
          <p:cNvSpPr>
            <a:spLocks noGrp="1"/>
          </p:cNvSpPr>
          <p:nvPr>
            <p:ph idx="1"/>
          </p:nvPr>
        </p:nvSpPr>
        <p:spPr>
          <a:xfrm>
            <a:off x="1885950" y="1752146"/>
            <a:ext cx="9481456" cy="4604203"/>
          </a:xfrm>
        </p:spPr>
        <p:txBody>
          <a:bodyPr>
            <a:normAutofit/>
          </a:bodyPr>
          <a:lstStyle/>
          <a:p>
            <a:r>
              <a:rPr lang="en-US" dirty="0"/>
              <a:t>Team Member Changes</a:t>
            </a:r>
          </a:p>
          <a:p>
            <a:r>
              <a:rPr lang="en-US" dirty="0"/>
              <a:t>Close Rates</a:t>
            </a:r>
          </a:p>
          <a:p>
            <a:r>
              <a:rPr lang="en-US" dirty="0"/>
              <a:t>Average Survey Score</a:t>
            </a:r>
          </a:p>
          <a:p>
            <a:r>
              <a:rPr lang="en-US" dirty="0"/>
              <a:t>GPSI &amp; Coach Accomplishments</a:t>
            </a:r>
          </a:p>
          <a:p>
            <a:r>
              <a:rPr lang="en-US" dirty="0"/>
              <a:t>Sales - Overcoming the Request to Talk to Some of Your Clients</a:t>
            </a:r>
          </a:p>
          <a:p>
            <a:r>
              <a:rPr lang="en-US" dirty="0"/>
              <a:t>Maintaining Coaching Frequency</a:t>
            </a:r>
          </a:p>
          <a:p>
            <a:r>
              <a:rPr lang="en-US" dirty="0"/>
              <a:t>Coaching Engagement Length</a:t>
            </a:r>
          </a:p>
          <a:p>
            <a:r>
              <a:rPr lang="en-US"/>
              <a:t>Helping clients see the value in Coaching</a:t>
            </a:r>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9/17/2018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a:t>
            </a:fld>
            <a:endParaRPr lang="en-US" dirty="0"/>
          </a:p>
        </p:txBody>
      </p:sp>
    </p:spTree>
    <p:extLst>
      <p:ext uri="{BB962C8B-B14F-4D97-AF65-F5344CB8AC3E}">
        <p14:creationId xmlns:p14="http://schemas.microsoft.com/office/powerpoint/2010/main" val="1871678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Agenda</a:t>
            </a:r>
          </a:p>
        </p:txBody>
      </p:sp>
      <p:sp>
        <p:nvSpPr>
          <p:cNvPr id="3" name="Content Placeholder 2"/>
          <p:cNvSpPr>
            <a:spLocks noGrp="1"/>
          </p:cNvSpPr>
          <p:nvPr>
            <p:ph idx="1"/>
          </p:nvPr>
        </p:nvSpPr>
        <p:spPr>
          <a:xfrm>
            <a:off x="1885950" y="1752146"/>
            <a:ext cx="9481456" cy="4604203"/>
          </a:xfrm>
        </p:spPr>
        <p:txBody>
          <a:bodyPr>
            <a:normAutofit fontScale="92500" lnSpcReduction="10000"/>
          </a:bodyPr>
          <a:lstStyle/>
          <a:p>
            <a:r>
              <a:rPr lang="en-US" dirty="0"/>
              <a:t>Team Member Changes</a:t>
            </a:r>
          </a:p>
          <a:p>
            <a:r>
              <a:rPr lang="en-US" dirty="0"/>
              <a:t>Close Rates</a:t>
            </a:r>
          </a:p>
          <a:p>
            <a:r>
              <a:rPr lang="en-US" dirty="0"/>
              <a:t>Average Survey Score</a:t>
            </a:r>
          </a:p>
          <a:p>
            <a:r>
              <a:rPr lang="en-US" dirty="0"/>
              <a:t>GPSI &amp; Coach Accomplishments</a:t>
            </a:r>
          </a:p>
          <a:p>
            <a:r>
              <a:rPr lang="en-US" dirty="0"/>
              <a:t>Sales Closing Skills – </a:t>
            </a:r>
            <a:r>
              <a:rPr lang="en-US" i="1" dirty="0"/>
              <a:t>Katie B. Smith</a:t>
            </a:r>
          </a:p>
          <a:p>
            <a:r>
              <a:rPr lang="en-US" dirty="0"/>
              <a:t>Coaching Session Frequency for Individually Paid Clients</a:t>
            </a:r>
          </a:p>
          <a:p>
            <a:r>
              <a:rPr lang="en-US" dirty="0"/>
              <a:t>Client Retention</a:t>
            </a:r>
          </a:p>
          <a:p>
            <a:r>
              <a:rPr lang="en-US" dirty="0"/>
              <a:t>Helping the Client See the Value in Coaching</a:t>
            </a:r>
          </a:p>
          <a:p>
            <a:r>
              <a:rPr lang="en-US" dirty="0"/>
              <a:t>Client Closure Process</a:t>
            </a:r>
          </a:p>
          <a:p>
            <a:r>
              <a:rPr lang="en-US" dirty="0"/>
              <a:t>Reminder: Do not use company names in your marketing</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a:t>
            </a:fld>
            <a:endParaRPr lang="en-US" dirty="0"/>
          </a:p>
        </p:txBody>
      </p:sp>
    </p:spTree>
    <p:extLst>
      <p:ext uri="{BB962C8B-B14F-4D97-AF65-F5344CB8AC3E}">
        <p14:creationId xmlns:p14="http://schemas.microsoft.com/office/powerpoint/2010/main" val="2075729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87ED19-BBAA-4827-9B71-AF8521DC2568}"/>
              </a:ext>
            </a:extLst>
          </p:cNvPr>
          <p:cNvSpPr>
            <a:spLocks noGrp="1"/>
          </p:cNvSpPr>
          <p:nvPr>
            <p:ph type="title"/>
          </p:nvPr>
        </p:nvSpPr>
        <p:spPr>
          <a:xfrm>
            <a:off x="838100" y="733959"/>
            <a:ext cx="10515600" cy="984670"/>
          </a:xfrm>
        </p:spPr>
        <p:txBody>
          <a:bodyPr/>
          <a:lstStyle/>
          <a:p>
            <a:r>
              <a:rPr lang="en-US" b="1" dirty="0">
                <a:latin typeface="Palatino Linotype" panose="02040502050505030304" pitchFamily="18" charset="0"/>
              </a:rPr>
              <a:t>Glacier Point Solutions, Inc. - Team </a:t>
            </a:r>
          </a:p>
        </p:txBody>
      </p:sp>
      <p:sp>
        <p:nvSpPr>
          <p:cNvPr id="7" name="Content Placeholder 2">
            <a:extLst>
              <a:ext uri="{FF2B5EF4-FFF2-40B4-BE49-F238E27FC236}">
                <a16:creationId xmlns:a16="http://schemas.microsoft.com/office/drawing/2014/main" id="{7BA3FD9D-F6E6-424B-830C-7FE25AC22607}"/>
              </a:ext>
            </a:extLst>
          </p:cNvPr>
          <p:cNvSpPr txBox="1">
            <a:spLocks/>
          </p:cNvSpPr>
          <p:nvPr/>
        </p:nvSpPr>
        <p:spPr>
          <a:xfrm>
            <a:off x="2215732" y="1864855"/>
            <a:ext cx="9481457" cy="426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pic>
        <p:nvPicPr>
          <p:cNvPr id="10" name="Picture 4" descr="https://www.glacierpointsolutions.com/wp-content/uploads/2015/04/Matt-Becker-Headshot2-229x300.jpg">
            <a:extLst>
              <a:ext uri="{FF2B5EF4-FFF2-40B4-BE49-F238E27FC236}">
                <a16:creationId xmlns:a16="http://schemas.microsoft.com/office/drawing/2014/main" id="{6BD64E52-B89B-40C6-A614-07BB78E2F3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28" t="7173" r="15796" b="13565"/>
          <a:stretch/>
        </p:blipFill>
        <p:spPr bwMode="auto">
          <a:xfrm>
            <a:off x="481880" y="1808726"/>
            <a:ext cx="1533036" cy="20183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arole Billingham Picture">
            <a:extLst>
              <a:ext uri="{FF2B5EF4-FFF2-40B4-BE49-F238E27FC236}">
                <a16:creationId xmlns:a16="http://schemas.microsoft.com/office/drawing/2014/main" id="{A00F3154-6308-4522-845D-4C6A3E333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759" y="1800450"/>
            <a:ext cx="1770228" cy="205840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Vicki">
            <a:extLst>
              <a:ext uri="{FF2B5EF4-FFF2-40B4-BE49-F238E27FC236}">
                <a16:creationId xmlns:a16="http://schemas.microsoft.com/office/drawing/2014/main" id="{BBE4C369-7A3C-4BF8-BBAF-93C9E74B55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381"/>
          <a:stretch/>
        </p:blipFill>
        <p:spPr bwMode="auto">
          <a:xfrm>
            <a:off x="3974830" y="1797496"/>
            <a:ext cx="1872883" cy="202961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www.glacierpointsolutions.com/wp-content/uploads/2016/10/Photo_Chris-Sier-Cropped.png">
            <a:extLst>
              <a:ext uri="{FF2B5EF4-FFF2-40B4-BE49-F238E27FC236}">
                <a16:creationId xmlns:a16="http://schemas.microsoft.com/office/drawing/2014/main" id="{4D83A8C8-D583-4F4D-9F6E-59364FA54CF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766" t="7070" r="7946"/>
          <a:stretch/>
        </p:blipFill>
        <p:spPr bwMode="auto">
          <a:xfrm>
            <a:off x="468247" y="3998841"/>
            <a:ext cx="1778102" cy="200574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www.glacierpointsolutions.com/wp-content/uploads/2015/04/sherri.cannon-240x300.jpg">
            <a:extLst>
              <a:ext uri="{FF2B5EF4-FFF2-40B4-BE49-F238E27FC236}">
                <a16:creationId xmlns:a16="http://schemas.microsoft.com/office/drawing/2014/main" id="{40975EFC-D9C4-4936-96FA-412FE68821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8062" y="3973334"/>
            <a:ext cx="1643298" cy="20541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Ariana Elsie Mcnally">
            <a:extLst>
              <a:ext uri="{FF2B5EF4-FFF2-40B4-BE49-F238E27FC236}">
                <a16:creationId xmlns:a16="http://schemas.microsoft.com/office/drawing/2014/main" id="{29F2F6DE-DA4F-4DC2-BA3B-3F482FCB24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5437" y="3998841"/>
            <a:ext cx="1677085" cy="202861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s://www.glacierpointsolutions.com/wp-content/uploads/2017/11/Katie-new-11-27-17-300x272.jpg">
            <a:extLst>
              <a:ext uri="{FF2B5EF4-FFF2-40B4-BE49-F238E27FC236}">
                <a16:creationId xmlns:a16="http://schemas.microsoft.com/office/drawing/2014/main" id="{7F1273DC-3FF0-40EA-917B-F8E4CC2E40A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537" r="1390"/>
          <a:stretch/>
        </p:blipFill>
        <p:spPr bwMode="auto">
          <a:xfrm>
            <a:off x="5970565" y="1808725"/>
            <a:ext cx="1892776" cy="201838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B53E5AB0-55B9-4B38-85AB-FDF8DAC94ACE}"/>
              </a:ext>
            </a:extLst>
          </p:cNvPr>
          <p:cNvPicPr>
            <a:picLocks noChangeAspect="1"/>
          </p:cNvPicPr>
          <p:nvPr/>
        </p:nvPicPr>
        <p:blipFill>
          <a:blip r:embed="rId9"/>
          <a:stretch>
            <a:fillRect/>
          </a:stretch>
        </p:blipFill>
        <p:spPr>
          <a:xfrm>
            <a:off x="6062886" y="4019669"/>
            <a:ext cx="1708134" cy="2001364"/>
          </a:xfrm>
          <a:prstGeom prst="rect">
            <a:avLst/>
          </a:prstGeom>
        </p:spPr>
      </p:pic>
      <p:pic>
        <p:nvPicPr>
          <p:cNvPr id="19" name="Picture 18">
            <a:extLst>
              <a:ext uri="{FF2B5EF4-FFF2-40B4-BE49-F238E27FC236}">
                <a16:creationId xmlns:a16="http://schemas.microsoft.com/office/drawing/2014/main" id="{C9C66739-455A-41E4-8487-24D7CD4E637E}"/>
              </a:ext>
            </a:extLst>
          </p:cNvPr>
          <p:cNvPicPr>
            <a:picLocks noChangeAspect="1"/>
          </p:cNvPicPr>
          <p:nvPr/>
        </p:nvPicPr>
        <p:blipFill>
          <a:blip r:embed="rId10"/>
          <a:stretch>
            <a:fillRect/>
          </a:stretch>
        </p:blipFill>
        <p:spPr>
          <a:xfrm>
            <a:off x="7863341" y="4024258"/>
            <a:ext cx="1914226" cy="2023712"/>
          </a:xfrm>
          <a:prstGeom prst="rect">
            <a:avLst/>
          </a:prstGeom>
        </p:spPr>
      </p:pic>
      <p:pic>
        <p:nvPicPr>
          <p:cNvPr id="20" name="Picture 19">
            <a:extLst>
              <a:ext uri="{FF2B5EF4-FFF2-40B4-BE49-F238E27FC236}">
                <a16:creationId xmlns:a16="http://schemas.microsoft.com/office/drawing/2014/main" id="{443B10E3-716F-4213-9AAB-09B4B4316F2D}"/>
              </a:ext>
            </a:extLst>
          </p:cNvPr>
          <p:cNvPicPr>
            <a:picLocks noChangeAspect="1"/>
          </p:cNvPicPr>
          <p:nvPr/>
        </p:nvPicPr>
        <p:blipFill rotWithShape="1">
          <a:blip r:embed="rId11"/>
          <a:srcRect r="4104"/>
          <a:stretch/>
        </p:blipFill>
        <p:spPr>
          <a:xfrm>
            <a:off x="8060743" y="1811678"/>
            <a:ext cx="1741752" cy="2035947"/>
          </a:xfrm>
          <a:prstGeom prst="rect">
            <a:avLst/>
          </a:prstGeom>
        </p:spPr>
      </p:pic>
      <p:pic>
        <p:nvPicPr>
          <p:cNvPr id="1026" name="Picture 2" descr="https://www.glacierpointsolutions.com/wp-content/uploads/2018/03/Plum_Cluverius_Cropped-297x300.jpg">
            <a:extLst>
              <a:ext uri="{FF2B5EF4-FFF2-40B4-BE49-F238E27FC236}">
                <a16:creationId xmlns:a16="http://schemas.microsoft.com/office/drawing/2014/main" id="{4BC42BEF-C55D-4657-8856-D6C45286CD6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6533" r="7001"/>
          <a:stretch/>
        </p:blipFill>
        <p:spPr bwMode="auto">
          <a:xfrm>
            <a:off x="9999897" y="1803552"/>
            <a:ext cx="1749775" cy="20440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lh6.googleusercontent.com/6AmzBY7EAmjsKEE62P7uX9iq4N7EVzFbodlLzoj5BFFUrALG1wWhcBhE080zNwO4gcsqEzvg37LRuonMdcWqdzSF69xAYXf8tPqnsa14omfEYZigH27wdUdquHXSqD-tM343GLw9">
            <a:extLst>
              <a:ext uri="{FF2B5EF4-FFF2-40B4-BE49-F238E27FC236}">
                <a16:creationId xmlns:a16="http://schemas.microsoft.com/office/drawing/2014/main" id="{9A3F1131-92E4-4D93-9A87-FAF342461FAE}"/>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10094" r="4871" b="8755"/>
          <a:stretch/>
        </p:blipFill>
        <p:spPr bwMode="auto">
          <a:xfrm>
            <a:off x="9920488" y="3993850"/>
            <a:ext cx="1803265" cy="2054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96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D44893A-44C6-4FB7-BE69-9ECF0A323723}"/>
              </a:ext>
            </a:extLst>
          </p:cNvPr>
          <p:cNvSpPr>
            <a:spLocks noGrp="1"/>
          </p:cNvSpPr>
          <p:nvPr>
            <p:ph type="sldNum" sz="quarter" idx="12"/>
          </p:nvPr>
        </p:nvSpPr>
        <p:spPr/>
        <p:txBody>
          <a:bodyPr/>
          <a:lstStyle/>
          <a:p>
            <a:fld id="{1CA093FF-0709-489F-960B-E0D5A32CFF65}" type="slidenum">
              <a:rPr lang="en-US" smtClean="0"/>
              <a:pPr/>
              <a:t>5</a:t>
            </a:fld>
            <a:endParaRPr lang="en-US" dirty="0"/>
          </a:p>
        </p:txBody>
      </p:sp>
      <p:pic>
        <p:nvPicPr>
          <p:cNvPr id="2" name="Picture 1">
            <a:extLst>
              <a:ext uri="{FF2B5EF4-FFF2-40B4-BE49-F238E27FC236}">
                <a16:creationId xmlns:a16="http://schemas.microsoft.com/office/drawing/2014/main" id="{3627B87C-DA83-4DD1-B880-9BA373D2B290}"/>
              </a:ext>
            </a:extLst>
          </p:cNvPr>
          <p:cNvPicPr>
            <a:picLocks noChangeAspect="1"/>
          </p:cNvPicPr>
          <p:nvPr/>
        </p:nvPicPr>
        <p:blipFill>
          <a:blip r:embed="rId2"/>
          <a:stretch>
            <a:fillRect/>
          </a:stretch>
        </p:blipFill>
        <p:spPr>
          <a:xfrm>
            <a:off x="419100" y="0"/>
            <a:ext cx="11353800" cy="6394109"/>
          </a:xfrm>
          <a:prstGeom prst="rect">
            <a:avLst/>
          </a:prstGeom>
        </p:spPr>
      </p:pic>
      <p:sp>
        <p:nvSpPr>
          <p:cNvPr id="3" name="Rectangle 2">
            <a:extLst>
              <a:ext uri="{FF2B5EF4-FFF2-40B4-BE49-F238E27FC236}">
                <a16:creationId xmlns:a16="http://schemas.microsoft.com/office/drawing/2014/main" id="{937D71B4-9336-4857-A7AF-FBD307DFC159}"/>
              </a:ext>
            </a:extLst>
          </p:cNvPr>
          <p:cNvSpPr/>
          <p:nvPr/>
        </p:nvSpPr>
        <p:spPr>
          <a:xfrm>
            <a:off x="143356" y="6356350"/>
            <a:ext cx="5527347" cy="369332"/>
          </a:xfrm>
          <a:prstGeom prst="rect">
            <a:avLst/>
          </a:prstGeom>
        </p:spPr>
        <p:txBody>
          <a:bodyPr wrap="none">
            <a:spAutoFit/>
          </a:bodyPr>
          <a:lstStyle/>
          <a:p>
            <a:r>
              <a:rPr lang="en-US" dirty="0"/>
              <a:t>https://www.mapcustomizer.com/map/GPSI%20Coaches</a:t>
            </a:r>
          </a:p>
        </p:txBody>
      </p:sp>
    </p:spTree>
    <p:extLst>
      <p:ext uri="{BB962C8B-B14F-4D97-AF65-F5344CB8AC3E}">
        <p14:creationId xmlns:p14="http://schemas.microsoft.com/office/powerpoint/2010/main" val="422148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2D3EA3-F5AA-405D-A5C3-C206F24840EA}"/>
              </a:ext>
            </a:extLst>
          </p:cNvPr>
          <p:cNvSpPr>
            <a:spLocks noGrp="1"/>
          </p:cNvSpPr>
          <p:nvPr>
            <p:ph type="title"/>
          </p:nvPr>
        </p:nvSpPr>
        <p:spPr/>
        <p:txBody>
          <a:bodyPr/>
          <a:lstStyle/>
          <a:p>
            <a:r>
              <a:rPr lang="en-US" dirty="0"/>
              <a:t>Heather Backstrom, </a:t>
            </a:r>
            <a:r>
              <a:rPr lang="en-US" dirty="0" err="1"/>
              <a:t>Ed.D</a:t>
            </a:r>
            <a:r>
              <a:rPr lang="en-US" dirty="0"/>
              <a:t>., CPCC, ACC </a:t>
            </a:r>
          </a:p>
        </p:txBody>
      </p:sp>
      <p:sp>
        <p:nvSpPr>
          <p:cNvPr id="4" name="Content Placeholder 3">
            <a:extLst>
              <a:ext uri="{FF2B5EF4-FFF2-40B4-BE49-F238E27FC236}">
                <a16:creationId xmlns:a16="http://schemas.microsoft.com/office/drawing/2014/main" id="{7AEF7871-20D2-406B-A8CF-6D8F80EF061D}"/>
              </a:ext>
            </a:extLst>
          </p:cNvPr>
          <p:cNvSpPr>
            <a:spLocks noGrp="1"/>
          </p:cNvSpPr>
          <p:nvPr>
            <p:ph idx="1"/>
          </p:nvPr>
        </p:nvSpPr>
        <p:spPr/>
        <p:txBody>
          <a:bodyPr/>
          <a:lstStyle/>
          <a:p>
            <a:r>
              <a:rPr lang="en-US" dirty="0"/>
              <a:t>Heather Backstrom is going to discontinue doing Coaching for us. </a:t>
            </a:r>
          </a:p>
          <a:p>
            <a:r>
              <a:rPr lang="en-US" dirty="0"/>
              <a:t>Her business has grown and she doesn't have capacity for us anymore.  </a:t>
            </a:r>
          </a:p>
          <a:p>
            <a:r>
              <a:rPr lang="en-US" dirty="0"/>
              <a:t>Good news for Heather!</a:t>
            </a:r>
          </a:p>
          <a:p>
            <a:r>
              <a:rPr lang="en-US" dirty="0"/>
              <a:t>Good luck!!!</a:t>
            </a:r>
          </a:p>
          <a:p>
            <a:endParaRPr lang="en-US" dirty="0"/>
          </a:p>
        </p:txBody>
      </p:sp>
      <p:pic>
        <p:nvPicPr>
          <p:cNvPr id="5" name="Picture 4" descr="C:\GeekSquad backup\Donna\coaching\Associate Coaches\Coaches\Backstrom_Heather\Heather Backstrom.jpg">
            <a:extLst>
              <a:ext uri="{FF2B5EF4-FFF2-40B4-BE49-F238E27FC236}">
                <a16:creationId xmlns:a16="http://schemas.microsoft.com/office/drawing/2014/main" id="{B9E1DD9E-185D-4A14-AAAB-FDFBE60D1607}"/>
              </a:ext>
            </a:extLst>
          </p:cNvPr>
          <p:cNvPicPr/>
          <p:nvPr/>
        </p:nvPicPr>
        <p:blipFill rotWithShape="1">
          <a:blip r:embed="rId2">
            <a:extLst>
              <a:ext uri="{28A0092B-C50C-407E-A947-70E740481C1C}">
                <a14:useLocalDpi xmlns:a14="http://schemas.microsoft.com/office/drawing/2010/main" val="0"/>
              </a:ext>
            </a:extLst>
          </a:blip>
          <a:srcRect l="7570" t="7569" r="4752" b="1598"/>
          <a:stretch/>
        </p:blipFill>
        <p:spPr bwMode="auto">
          <a:xfrm>
            <a:off x="7798007" y="3302508"/>
            <a:ext cx="3569399" cy="345414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7273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4F14-7CC7-4552-96D2-CD490452C1FB}"/>
              </a:ext>
            </a:extLst>
          </p:cNvPr>
          <p:cNvSpPr>
            <a:spLocks noGrp="1"/>
          </p:cNvSpPr>
          <p:nvPr>
            <p:ph type="title"/>
          </p:nvPr>
        </p:nvSpPr>
        <p:spPr/>
        <p:txBody>
          <a:bodyPr/>
          <a:lstStyle/>
          <a:p>
            <a:r>
              <a:rPr lang="en-US" dirty="0"/>
              <a:t>New Coach</a:t>
            </a:r>
          </a:p>
        </p:txBody>
      </p:sp>
      <p:sp>
        <p:nvSpPr>
          <p:cNvPr id="3" name="Content Placeholder 2">
            <a:extLst>
              <a:ext uri="{FF2B5EF4-FFF2-40B4-BE49-F238E27FC236}">
                <a16:creationId xmlns:a16="http://schemas.microsoft.com/office/drawing/2014/main" id="{E95A8935-066E-4DCA-A162-9D4B3B1EC7A7}"/>
              </a:ext>
            </a:extLst>
          </p:cNvPr>
          <p:cNvSpPr>
            <a:spLocks noGrp="1"/>
          </p:cNvSpPr>
          <p:nvPr>
            <p:ph idx="1"/>
          </p:nvPr>
        </p:nvSpPr>
        <p:spPr>
          <a:xfrm>
            <a:off x="1885949" y="1752147"/>
            <a:ext cx="9481457" cy="4264932"/>
          </a:xfrm>
        </p:spPr>
        <p:txBody>
          <a:bodyPr>
            <a:normAutofit fontScale="92500" lnSpcReduction="20000"/>
          </a:bodyPr>
          <a:lstStyle/>
          <a:p>
            <a:r>
              <a:rPr lang="en-US" dirty="0"/>
              <a:t>Welcome Plum </a:t>
            </a:r>
            <a:r>
              <a:rPr lang="en-US" dirty="0" err="1"/>
              <a:t>Cluverius</a:t>
            </a:r>
            <a:r>
              <a:rPr lang="en-US" dirty="0"/>
              <a:t>, PCC, MA/ABS</a:t>
            </a:r>
          </a:p>
          <a:p>
            <a:r>
              <a:rPr lang="en-US" dirty="0"/>
              <a:t>Training: Newfield Network</a:t>
            </a:r>
          </a:p>
          <a:p>
            <a:r>
              <a:rPr lang="en-US" dirty="0"/>
              <a:t>Met through David Couper</a:t>
            </a:r>
          </a:p>
          <a:p>
            <a:r>
              <a:rPr lang="en-US" dirty="0"/>
              <a:t>MA in Applied Behavior Studies</a:t>
            </a:r>
          </a:p>
          <a:p>
            <a:r>
              <a:rPr lang="en-US" dirty="0"/>
              <a:t>Consulting</a:t>
            </a:r>
          </a:p>
          <a:p>
            <a:r>
              <a:rPr lang="en-US" dirty="0"/>
              <a:t>OD Background</a:t>
            </a:r>
          </a:p>
          <a:p>
            <a:r>
              <a:rPr lang="en-US" dirty="0"/>
              <a:t>Healthcare, Government</a:t>
            </a:r>
          </a:p>
          <a:p>
            <a:r>
              <a:rPr lang="en-US" dirty="0"/>
              <a:t>Adjunct Professor: Federal Executive Institute </a:t>
            </a:r>
          </a:p>
          <a:p>
            <a:pPr marL="0" indent="0">
              <a:buNone/>
            </a:pPr>
            <a:r>
              <a:rPr lang="en-US" dirty="0"/>
              <a:t>   &amp; University of Redmond</a:t>
            </a:r>
          </a:p>
          <a:p>
            <a:r>
              <a:rPr lang="en-US" dirty="0"/>
              <a:t>Richmond, Virginia</a:t>
            </a:r>
          </a:p>
        </p:txBody>
      </p:sp>
      <p:sp>
        <p:nvSpPr>
          <p:cNvPr id="4" name="Date Placeholder 3">
            <a:extLst>
              <a:ext uri="{FF2B5EF4-FFF2-40B4-BE49-F238E27FC236}">
                <a16:creationId xmlns:a16="http://schemas.microsoft.com/office/drawing/2014/main" id="{E3497F5B-E7A8-4D89-B3AE-017F351EE508}"/>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D0F10132-559E-4FE2-9778-A17B9C59338F}"/>
              </a:ext>
            </a:extLst>
          </p:cNvPr>
          <p:cNvSpPr>
            <a:spLocks noGrp="1"/>
          </p:cNvSpPr>
          <p:nvPr>
            <p:ph type="sldNum" sz="quarter" idx="12"/>
          </p:nvPr>
        </p:nvSpPr>
        <p:spPr/>
        <p:txBody>
          <a:bodyPr/>
          <a:lstStyle/>
          <a:p>
            <a:fld id="{1CA093FF-0709-489F-960B-E0D5A32CFF65}" type="slidenum">
              <a:rPr lang="en-US" smtClean="0"/>
              <a:pPr/>
              <a:t>7</a:t>
            </a:fld>
            <a:endParaRPr lang="en-US" dirty="0"/>
          </a:p>
        </p:txBody>
      </p:sp>
      <p:pic>
        <p:nvPicPr>
          <p:cNvPr id="2052" name="Picture 4" descr="https://www.glacierpointsolutions.com/wp-content/uploads/2018/03/Plum_Cluverius_Cropped-297x300.jpg">
            <a:extLst>
              <a:ext uri="{FF2B5EF4-FFF2-40B4-BE49-F238E27FC236}">
                <a16:creationId xmlns:a16="http://schemas.microsoft.com/office/drawing/2014/main" id="{6E379959-28EF-4EA8-85F5-A32601058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4875" y="3221037"/>
            <a:ext cx="28289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images-na.ssl-images-amazon.com/images/I/51Z40WQ0bZL._SY90_.jpg">
            <a:extLst>
              <a:ext uri="{FF2B5EF4-FFF2-40B4-BE49-F238E27FC236}">
                <a16:creationId xmlns:a16="http://schemas.microsoft.com/office/drawing/2014/main" id="{E032E807-6002-4B70-99C4-F376DA6B1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0416" y="14344"/>
            <a:ext cx="1676345" cy="167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962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6CCA1-C47C-4EA3-89E6-F87448225E77}"/>
              </a:ext>
            </a:extLst>
          </p:cNvPr>
          <p:cNvSpPr>
            <a:spLocks noGrp="1"/>
          </p:cNvSpPr>
          <p:nvPr>
            <p:ph type="title"/>
          </p:nvPr>
        </p:nvSpPr>
        <p:spPr/>
        <p:txBody>
          <a:bodyPr/>
          <a:lstStyle/>
          <a:p>
            <a:r>
              <a:rPr lang="en-US" dirty="0"/>
              <a:t>Our New Virtual Assistant – Angela </a:t>
            </a:r>
            <a:r>
              <a:rPr lang="en-US" dirty="0" err="1"/>
              <a:t>Lindland</a:t>
            </a:r>
            <a:endParaRPr lang="en-US" dirty="0"/>
          </a:p>
        </p:txBody>
      </p:sp>
      <p:sp>
        <p:nvSpPr>
          <p:cNvPr id="4" name="Date Placeholder 3">
            <a:extLst>
              <a:ext uri="{FF2B5EF4-FFF2-40B4-BE49-F238E27FC236}">
                <a16:creationId xmlns:a16="http://schemas.microsoft.com/office/drawing/2014/main" id="{737790C5-6CBF-428B-B4C6-786F0FC03D37}"/>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9ADE2057-AEF5-4F59-91EC-8ADED904A447}"/>
              </a:ext>
            </a:extLst>
          </p:cNvPr>
          <p:cNvSpPr>
            <a:spLocks noGrp="1"/>
          </p:cNvSpPr>
          <p:nvPr>
            <p:ph type="sldNum" sz="quarter" idx="12"/>
          </p:nvPr>
        </p:nvSpPr>
        <p:spPr/>
        <p:txBody>
          <a:bodyPr/>
          <a:lstStyle/>
          <a:p>
            <a:fld id="{1CA093FF-0709-489F-960B-E0D5A32CFF65}" type="slidenum">
              <a:rPr lang="en-US" smtClean="0"/>
              <a:pPr/>
              <a:t>8</a:t>
            </a:fld>
            <a:endParaRPr lang="en-US" dirty="0"/>
          </a:p>
        </p:txBody>
      </p:sp>
      <p:sp>
        <p:nvSpPr>
          <p:cNvPr id="10" name="Content Placeholder 9">
            <a:extLst>
              <a:ext uri="{FF2B5EF4-FFF2-40B4-BE49-F238E27FC236}">
                <a16:creationId xmlns:a16="http://schemas.microsoft.com/office/drawing/2014/main" id="{DFA9729D-6ED2-40C8-A56D-5366BCA725CB}"/>
              </a:ext>
            </a:extLst>
          </p:cNvPr>
          <p:cNvSpPr>
            <a:spLocks noGrp="1"/>
          </p:cNvSpPr>
          <p:nvPr>
            <p:ph idx="1"/>
          </p:nvPr>
        </p:nvSpPr>
        <p:spPr/>
        <p:txBody>
          <a:bodyPr/>
          <a:lstStyle/>
          <a:p>
            <a:r>
              <a:rPr lang="en-US" dirty="0" err="1"/>
              <a:t>Lerae’s</a:t>
            </a:r>
            <a:r>
              <a:rPr lang="en-US" dirty="0"/>
              <a:t> VA</a:t>
            </a:r>
          </a:p>
          <a:p>
            <a:r>
              <a:rPr lang="en-US" dirty="0"/>
              <a:t>VA since 2002</a:t>
            </a:r>
          </a:p>
          <a:p>
            <a:r>
              <a:rPr lang="en-US" dirty="0"/>
              <a:t>Calgary, Alberta, Canada</a:t>
            </a:r>
          </a:p>
        </p:txBody>
      </p:sp>
      <p:pic>
        <p:nvPicPr>
          <p:cNvPr id="1026" name="Picture 2" descr="https://lh6.googleusercontent.com/6AmzBY7EAmjsKEE62P7uX9iq4N7EVzFbodlLzoj5BFFUrALG1wWhcBhE080zNwO4gcsqEzvg37LRuonMdcWqdzSF69xAYXf8tPqnsa14omfEYZigH27wdUdquHXSqD-tM343GLw9">
            <a:extLst>
              <a:ext uri="{FF2B5EF4-FFF2-40B4-BE49-F238E27FC236}">
                <a16:creationId xmlns:a16="http://schemas.microsoft.com/office/drawing/2014/main" id="{CCCDA789-D634-4A10-B054-C3742CCE19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94" b="8755"/>
          <a:stretch/>
        </p:blipFill>
        <p:spPr bwMode="auto">
          <a:xfrm>
            <a:off x="8472270" y="2879834"/>
            <a:ext cx="2895136" cy="31372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5.googleusercontent.com/t2Ji9xOB1IdThO_zNHxZdhTt-RmSARazurM5INHI-JoHFkrJQD-Sk8r0c9jDk2cxjlHiUfM3dYekl4iwk-ULYmXIPyeI6ZNhZttmhOeun_TzeB2m-36w7JXMx-PFzjPMCeYkZUcg">
            <a:extLst>
              <a:ext uri="{FF2B5EF4-FFF2-40B4-BE49-F238E27FC236}">
                <a16:creationId xmlns:a16="http://schemas.microsoft.com/office/drawing/2014/main" id="{C324B42E-3883-4233-90D9-B8846B4B4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5949" y="4228444"/>
            <a:ext cx="2962275"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121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Close Rates – Individually Paying Clients</a:t>
            </a:r>
          </a:p>
        </p:txBody>
      </p:sp>
      <p:sp>
        <p:nvSpPr>
          <p:cNvPr id="3" name="Content Placeholder 2"/>
          <p:cNvSpPr>
            <a:spLocks noGrp="1"/>
          </p:cNvSpPr>
          <p:nvPr>
            <p:ph idx="1"/>
          </p:nvPr>
        </p:nvSpPr>
        <p:spPr/>
        <p:txBody>
          <a:bodyPr>
            <a:normAutofit fontScale="92500" lnSpcReduction="20000"/>
          </a:bodyPr>
          <a:lstStyle/>
          <a:p>
            <a:r>
              <a:rPr lang="en-US" dirty="0"/>
              <a:t>Jan-June: 48%</a:t>
            </a:r>
          </a:p>
          <a:p>
            <a:r>
              <a:rPr lang="en-US" b="1" dirty="0"/>
              <a:t>July-Sept:  46%</a:t>
            </a:r>
          </a:p>
          <a:p>
            <a:r>
              <a:rPr lang="en-US" b="1" dirty="0"/>
              <a:t>Oct-Nov: 64% </a:t>
            </a:r>
          </a:p>
          <a:p>
            <a:r>
              <a:rPr lang="en-US" b="1" dirty="0">
                <a:solidFill>
                  <a:srgbClr val="7030A0"/>
                </a:solidFill>
              </a:rPr>
              <a:t>April-June: 56% (9 Opportunities)</a:t>
            </a:r>
          </a:p>
          <a:p>
            <a:r>
              <a:rPr lang="en-US" b="1" dirty="0">
                <a:solidFill>
                  <a:srgbClr val="7030A0"/>
                </a:solidFill>
              </a:rPr>
              <a:t>So Far July-Sept: 100% (7 Opportunities – Ariana, Katie, Carole, &amp; Jon)</a:t>
            </a:r>
          </a:p>
          <a:p>
            <a:endParaRPr lang="en-US" b="1" dirty="0"/>
          </a:p>
          <a:p>
            <a:pPr marL="457200" lvl="1" indent="0">
              <a:buNone/>
            </a:pPr>
            <a:r>
              <a:rPr lang="en-US" b="1" dirty="0">
                <a:solidFill>
                  <a:srgbClr val="FF0000"/>
                </a:solidFill>
              </a:rPr>
              <a:t>Your Hard Work in Increasing Your Closing Skills is Paying Off!!!  </a:t>
            </a:r>
          </a:p>
          <a:p>
            <a:pPr marL="457200" lvl="1" indent="0" algn="ctr">
              <a:buNone/>
            </a:pPr>
            <a:r>
              <a:rPr lang="en-US" b="1" dirty="0">
                <a:solidFill>
                  <a:srgbClr val="FF0000"/>
                </a:solidFill>
              </a:rPr>
              <a:t>Thank you!!!</a:t>
            </a:r>
          </a:p>
          <a:p>
            <a:endParaRPr lang="en-US" b="1" dirty="0"/>
          </a:p>
          <a:p>
            <a:pPr lvl="1"/>
            <a:r>
              <a:rPr lang="en-US" sz="3000" b="1" dirty="0"/>
              <a:t>Goal Close Rate is 50%</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9</a:t>
            </a:fld>
            <a:endParaRPr lang="en-US" dirty="0"/>
          </a:p>
        </p:txBody>
      </p:sp>
    </p:spTree>
    <p:extLst>
      <p:ext uri="{BB962C8B-B14F-4D97-AF65-F5344CB8AC3E}">
        <p14:creationId xmlns:p14="http://schemas.microsoft.com/office/powerpoint/2010/main" val="257691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AEB21-87C2-4C4B-8D5E-25D1137E3C8C}"/>
              </a:ext>
            </a:extLst>
          </p:cNvPr>
          <p:cNvSpPr>
            <a:spLocks noGrp="1"/>
          </p:cNvSpPr>
          <p:nvPr>
            <p:ph type="title"/>
          </p:nvPr>
        </p:nvSpPr>
        <p:spPr/>
        <p:txBody>
          <a:bodyPr/>
          <a:lstStyle/>
          <a:p>
            <a:r>
              <a:rPr lang="en-US" dirty="0"/>
              <a:t>Coaching Effectiveness Surveys - 2018</a:t>
            </a:r>
          </a:p>
        </p:txBody>
      </p:sp>
      <p:sp>
        <p:nvSpPr>
          <p:cNvPr id="3" name="Content Placeholder 2">
            <a:extLst>
              <a:ext uri="{FF2B5EF4-FFF2-40B4-BE49-F238E27FC236}">
                <a16:creationId xmlns:a16="http://schemas.microsoft.com/office/drawing/2014/main" id="{971DDB2D-FAA6-4D9F-A3A5-583DA21C14D2}"/>
              </a:ext>
            </a:extLst>
          </p:cNvPr>
          <p:cNvSpPr>
            <a:spLocks noGrp="1"/>
          </p:cNvSpPr>
          <p:nvPr>
            <p:ph idx="1"/>
          </p:nvPr>
        </p:nvSpPr>
        <p:spPr/>
        <p:txBody>
          <a:bodyPr/>
          <a:lstStyle/>
          <a:p>
            <a:r>
              <a:rPr lang="en-US" dirty="0"/>
              <a:t>Corporate Clients: 4.9 out of 5</a:t>
            </a:r>
          </a:p>
          <a:p>
            <a:r>
              <a:rPr lang="en-US" dirty="0"/>
              <a:t>Overall: 4.79 out of 5</a:t>
            </a:r>
          </a:p>
          <a:p>
            <a:endParaRPr lang="en-US" dirty="0"/>
          </a:p>
          <a:p>
            <a:r>
              <a:rPr lang="en-US" dirty="0"/>
              <a:t>3.2 out of 5 is Satisfied</a:t>
            </a:r>
          </a:p>
          <a:p>
            <a:r>
              <a:rPr lang="en-US" dirty="0"/>
              <a:t>4.2 out of 5 is Very Satisfied</a:t>
            </a:r>
          </a:p>
          <a:p>
            <a:endParaRPr lang="en-US" dirty="0"/>
          </a:p>
          <a:p>
            <a:r>
              <a:rPr lang="en-US" sz="6600" dirty="0">
                <a:solidFill>
                  <a:srgbClr val="FF0000"/>
                </a:solidFill>
              </a:rPr>
              <a:t>WOW!</a:t>
            </a:r>
          </a:p>
        </p:txBody>
      </p:sp>
      <p:sp>
        <p:nvSpPr>
          <p:cNvPr id="4" name="Date Placeholder 3">
            <a:extLst>
              <a:ext uri="{FF2B5EF4-FFF2-40B4-BE49-F238E27FC236}">
                <a16:creationId xmlns:a16="http://schemas.microsoft.com/office/drawing/2014/main" id="{E8B1D03A-4E0D-47A9-88D3-89030B3C37F8}"/>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44777D5C-BE5C-46F1-BFCA-78E32F84E08F}"/>
              </a:ext>
            </a:extLst>
          </p:cNvPr>
          <p:cNvSpPr>
            <a:spLocks noGrp="1"/>
          </p:cNvSpPr>
          <p:nvPr>
            <p:ph type="sldNum" sz="quarter" idx="12"/>
          </p:nvPr>
        </p:nvSpPr>
        <p:spPr/>
        <p:txBody>
          <a:bodyPr/>
          <a:lstStyle/>
          <a:p>
            <a:fld id="{1CA093FF-0709-489F-960B-E0D5A32CFF65}" type="slidenum">
              <a:rPr lang="en-US" smtClean="0"/>
              <a:pPr/>
              <a:t>10</a:t>
            </a:fld>
            <a:endParaRPr lang="en-US" dirty="0"/>
          </a:p>
        </p:txBody>
      </p:sp>
    </p:spTree>
    <p:extLst>
      <p:ext uri="{BB962C8B-B14F-4D97-AF65-F5344CB8AC3E}">
        <p14:creationId xmlns:p14="http://schemas.microsoft.com/office/powerpoint/2010/main" val="3355667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E942D-778E-4A09-B4D5-4341178AE51E}"/>
              </a:ext>
            </a:extLst>
          </p:cNvPr>
          <p:cNvSpPr>
            <a:spLocks noGrp="1"/>
          </p:cNvSpPr>
          <p:nvPr>
            <p:ph type="title"/>
          </p:nvPr>
        </p:nvSpPr>
        <p:spPr/>
        <p:txBody>
          <a:bodyPr/>
          <a:lstStyle/>
          <a:p>
            <a:r>
              <a:rPr lang="en-US" dirty="0"/>
              <a:t>Positive Comments About Glacier Point Solutions</a:t>
            </a:r>
          </a:p>
        </p:txBody>
      </p:sp>
      <p:sp>
        <p:nvSpPr>
          <p:cNvPr id="3" name="Content Placeholder 2">
            <a:extLst>
              <a:ext uri="{FF2B5EF4-FFF2-40B4-BE49-F238E27FC236}">
                <a16:creationId xmlns:a16="http://schemas.microsoft.com/office/drawing/2014/main" id="{46511254-7458-4E94-84D9-96ADE805CAA1}"/>
              </a:ext>
            </a:extLst>
          </p:cNvPr>
          <p:cNvSpPr>
            <a:spLocks noGrp="1"/>
          </p:cNvSpPr>
          <p:nvPr>
            <p:ph idx="1"/>
          </p:nvPr>
        </p:nvSpPr>
        <p:spPr>
          <a:xfrm>
            <a:off x="1885949" y="1752146"/>
            <a:ext cx="10092691" cy="4604203"/>
          </a:xfrm>
        </p:spPr>
        <p:txBody>
          <a:bodyPr>
            <a:normAutofit fontScale="77500" lnSpcReduction="20000"/>
          </a:bodyPr>
          <a:lstStyle/>
          <a:p>
            <a:pPr marL="0" indent="0">
              <a:buNone/>
            </a:pPr>
            <a:r>
              <a:rPr lang="en-US" dirty="0"/>
              <a:t>“The Executive Coaching that Glacier Point Solutions delivers to myself and our organization is tremendously valuable. We are all delighted with your</a:t>
            </a:r>
            <a:r>
              <a:rPr lang="en-US" b="1" dirty="0"/>
              <a:t> </a:t>
            </a:r>
            <a:r>
              <a:rPr lang="en-US" dirty="0"/>
              <a:t>team and I am seeing meaningful leadership growth in our Executive Leadership Team members and Leadership Team members who are participating in the program. We plan to continue to grow and expand our Executive Coaching Program with Glacier Point Solutions. </a:t>
            </a:r>
          </a:p>
          <a:p>
            <a:pPr marL="0" indent="0">
              <a:buNone/>
            </a:pPr>
            <a:r>
              <a:rPr lang="en-US" dirty="0"/>
              <a:t>We have seen demonstrative improvements in our targeted leaders’ leadership skills as a result of the Glacier Point Solutions coaching sessions (e.g., improved interpersonal conduct with their team members and peers; improved responsiveness to deadlines and commitments; improved attitudes towards team projects; better and more effective meetings; enhanced conflict management skills amongst peers and subordinates).  </a:t>
            </a:r>
          </a:p>
          <a:p>
            <a:pPr marL="0" indent="0">
              <a:buNone/>
            </a:pPr>
            <a:r>
              <a:rPr lang="en-US" dirty="0"/>
              <a:t>Glacier Point Solutions’ coaching methodology and delivery is personalized to individual’s needs with lots of flexibility, which has been key to further adoption within our leadership team and organization.  Also, we have found the telephonic method of conducting the coaching sessions as an advantage of this coaching practice compared to others.”  </a:t>
            </a:r>
            <a:r>
              <a:rPr lang="en-US" b="1" dirty="0"/>
              <a:t>-- CEO, Publicly Traded (Nasdaq) Technology &amp; Aerospace Company</a:t>
            </a:r>
          </a:p>
          <a:p>
            <a:endParaRPr lang="en-US" dirty="0"/>
          </a:p>
          <a:p>
            <a:endParaRPr lang="en-US" dirty="0"/>
          </a:p>
        </p:txBody>
      </p:sp>
      <p:sp>
        <p:nvSpPr>
          <p:cNvPr id="4" name="Date Placeholder 3">
            <a:extLst>
              <a:ext uri="{FF2B5EF4-FFF2-40B4-BE49-F238E27FC236}">
                <a16:creationId xmlns:a16="http://schemas.microsoft.com/office/drawing/2014/main" id="{B3E606C5-F93F-4BE8-A90D-665900470F6D}"/>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682EA1AE-444B-42D6-821C-C4898C946EE1}"/>
              </a:ext>
            </a:extLst>
          </p:cNvPr>
          <p:cNvSpPr>
            <a:spLocks noGrp="1"/>
          </p:cNvSpPr>
          <p:nvPr>
            <p:ph type="sldNum" sz="quarter" idx="12"/>
          </p:nvPr>
        </p:nvSpPr>
        <p:spPr/>
        <p:txBody>
          <a:bodyPr/>
          <a:lstStyle/>
          <a:p>
            <a:fld id="{1CA093FF-0709-489F-960B-E0D5A32CFF65}" type="slidenum">
              <a:rPr lang="en-US" smtClean="0"/>
              <a:pPr/>
              <a:t>11</a:t>
            </a:fld>
            <a:endParaRPr lang="en-US" dirty="0"/>
          </a:p>
        </p:txBody>
      </p:sp>
    </p:spTree>
    <p:extLst>
      <p:ext uri="{BB962C8B-B14F-4D97-AF65-F5344CB8AC3E}">
        <p14:creationId xmlns:p14="http://schemas.microsoft.com/office/powerpoint/2010/main" val="2269984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A07E-5094-4FCE-A777-BD0BD8B68D9E}"/>
              </a:ext>
            </a:extLst>
          </p:cNvPr>
          <p:cNvSpPr>
            <a:spLocks noGrp="1"/>
          </p:cNvSpPr>
          <p:nvPr>
            <p:ph type="title"/>
          </p:nvPr>
        </p:nvSpPr>
        <p:spPr/>
        <p:txBody>
          <a:bodyPr/>
          <a:lstStyle/>
          <a:p>
            <a:r>
              <a:rPr lang="en-US" dirty="0"/>
              <a:t>Positive Comments About Glacier Point Solutions</a:t>
            </a:r>
          </a:p>
        </p:txBody>
      </p:sp>
      <p:sp>
        <p:nvSpPr>
          <p:cNvPr id="3" name="Content Placeholder 2">
            <a:extLst>
              <a:ext uri="{FF2B5EF4-FFF2-40B4-BE49-F238E27FC236}">
                <a16:creationId xmlns:a16="http://schemas.microsoft.com/office/drawing/2014/main" id="{82DD9A26-74FD-4C64-A932-35B6DBC1F7FF}"/>
              </a:ext>
            </a:extLst>
          </p:cNvPr>
          <p:cNvSpPr>
            <a:spLocks noGrp="1"/>
          </p:cNvSpPr>
          <p:nvPr>
            <p:ph idx="1"/>
          </p:nvPr>
        </p:nvSpPr>
        <p:spPr/>
        <p:txBody>
          <a:bodyPr/>
          <a:lstStyle/>
          <a:p>
            <a:r>
              <a:rPr lang="en-US" dirty="0"/>
              <a:t>“Thank you for having such great staff!” </a:t>
            </a:r>
            <a:r>
              <a:rPr lang="en-US" b="1" dirty="0"/>
              <a:t>– C.N., Administrative Supervisor</a:t>
            </a:r>
          </a:p>
          <a:p>
            <a:r>
              <a:rPr lang="en-US" dirty="0"/>
              <a:t>“The resources Glacier Point Solutions provides are tremendous. I am using them in my staff meetings to increase the leadership skills of my leadership team.” </a:t>
            </a:r>
            <a:r>
              <a:rPr lang="en-US" b="1" dirty="0"/>
              <a:t>– C.B., Vice President Operations, Banking Industry</a:t>
            </a:r>
          </a:p>
        </p:txBody>
      </p:sp>
      <p:sp>
        <p:nvSpPr>
          <p:cNvPr id="4" name="Date Placeholder 3">
            <a:extLst>
              <a:ext uri="{FF2B5EF4-FFF2-40B4-BE49-F238E27FC236}">
                <a16:creationId xmlns:a16="http://schemas.microsoft.com/office/drawing/2014/main" id="{BF3A33C3-EB68-4A7B-A11B-C1C9709132D0}"/>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D91D8990-7D01-4096-8E01-9763A0E41BC7}"/>
              </a:ext>
            </a:extLst>
          </p:cNvPr>
          <p:cNvSpPr>
            <a:spLocks noGrp="1"/>
          </p:cNvSpPr>
          <p:nvPr>
            <p:ph type="sldNum" sz="quarter" idx="12"/>
          </p:nvPr>
        </p:nvSpPr>
        <p:spPr/>
        <p:txBody>
          <a:bodyPr/>
          <a:lstStyle/>
          <a:p>
            <a:fld id="{1CA093FF-0709-489F-960B-E0D5A32CFF65}" type="slidenum">
              <a:rPr lang="en-US" smtClean="0"/>
              <a:pPr/>
              <a:t>12</a:t>
            </a:fld>
            <a:endParaRPr lang="en-US" dirty="0"/>
          </a:p>
        </p:txBody>
      </p:sp>
    </p:spTree>
    <p:extLst>
      <p:ext uri="{BB962C8B-B14F-4D97-AF65-F5344CB8AC3E}">
        <p14:creationId xmlns:p14="http://schemas.microsoft.com/office/powerpoint/2010/main" val="3237046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DDA98-CEED-4E11-B05E-E552C219B5C5}"/>
              </a:ext>
            </a:extLst>
          </p:cNvPr>
          <p:cNvSpPr>
            <a:spLocks noGrp="1"/>
          </p:cNvSpPr>
          <p:nvPr>
            <p:ph type="title"/>
          </p:nvPr>
        </p:nvSpPr>
        <p:spPr/>
        <p:txBody>
          <a:bodyPr/>
          <a:lstStyle/>
          <a:p>
            <a:r>
              <a:rPr lang="en-US" dirty="0"/>
              <a:t>Positive Comments About Coaches</a:t>
            </a:r>
          </a:p>
        </p:txBody>
      </p:sp>
      <p:sp>
        <p:nvSpPr>
          <p:cNvPr id="3" name="Content Placeholder 2">
            <a:extLst>
              <a:ext uri="{FF2B5EF4-FFF2-40B4-BE49-F238E27FC236}">
                <a16:creationId xmlns:a16="http://schemas.microsoft.com/office/drawing/2014/main" id="{A66078A5-C0B8-4BB1-9231-99299E8358C4}"/>
              </a:ext>
            </a:extLst>
          </p:cNvPr>
          <p:cNvSpPr>
            <a:spLocks noGrp="1"/>
          </p:cNvSpPr>
          <p:nvPr>
            <p:ph idx="1"/>
          </p:nvPr>
        </p:nvSpPr>
        <p:spPr/>
        <p:txBody>
          <a:bodyPr>
            <a:normAutofit fontScale="70000" lnSpcReduction="20000"/>
          </a:bodyPr>
          <a:lstStyle/>
          <a:p>
            <a:r>
              <a:rPr lang="en-US" b="1" dirty="0"/>
              <a:t>“Katie</a:t>
            </a:r>
            <a:r>
              <a:rPr lang="en-US" dirty="0"/>
              <a:t> helps me think outside the box. I now pay better attention to my surroundings and understand that people may not see things the way that I do.  This approach has really helped our team become more established. Now, I am able to really get my point across.  Thank you Katie!”  --K.G., Supervisor, Public Utility</a:t>
            </a:r>
          </a:p>
          <a:p>
            <a:r>
              <a:rPr lang="en-US" b="1" dirty="0"/>
              <a:t>Katie: </a:t>
            </a:r>
            <a:r>
              <a:rPr lang="en-US" dirty="0"/>
              <a:t>She coaches me holistically, intuitively tapping into what I need and going there. She takes great notes and links conversations easily together. She’s an excellent listener and supporter but also challenges me to do more. – Jeanne </a:t>
            </a:r>
            <a:r>
              <a:rPr lang="en-US" dirty="0" err="1"/>
              <a:t>Schad</a:t>
            </a:r>
            <a:r>
              <a:rPr lang="en-US" dirty="0"/>
              <a:t>, Vice President Business Development, Lee Hecht Harrison</a:t>
            </a:r>
          </a:p>
          <a:p>
            <a:r>
              <a:rPr lang="en-US" b="1" dirty="0"/>
              <a:t>Katie</a:t>
            </a:r>
            <a:r>
              <a:rPr lang="en-US" dirty="0"/>
              <a:t>: “My Coach helps me think through situations. Role plays with me. Provides insightful comments and materials to help me in my coaching.” </a:t>
            </a:r>
          </a:p>
          <a:p>
            <a:r>
              <a:rPr lang="en-US" b="1" dirty="0"/>
              <a:t>Katie: </a:t>
            </a:r>
            <a:r>
              <a:rPr lang="en-US" dirty="0"/>
              <a:t>“The most important thing about Coaching for me was learning how to deal with a heavy workload and still complete my tasks. I would often become overwhelmed with assignments and become discouraged in my work. Katie offered guidance and it was very beneficial. What most supported me about Coaching was being honest about who I am and the areas where I needed improvement. I can't see the outcome being any better than it is. Katie was on point!”</a:t>
            </a:r>
          </a:p>
        </p:txBody>
      </p:sp>
      <p:sp>
        <p:nvSpPr>
          <p:cNvPr id="4" name="Date Placeholder 3">
            <a:extLst>
              <a:ext uri="{FF2B5EF4-FFF2-40B4-BE49-F238E27FC236}">
                <a16:creationId xmlns:a16="http://schemas.microsoft.com/office/drawing/2014/main" id="{EBF02663-EED1-437D-9422-7F95CF7052ED}"/>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89FB1D4D-166F-4B97-A669-087B314D1509}"/>
              </a:ext>
            </a:extLst>
          </p:cNvPr>
          <p:cNvSpPr>
            <a:spLocks noGrp="1"/>
          </p:cNvSpPr>
          <p:nvPr>
            <p:ph type="sldNum" sz="quarter" idx="12"/>
          </p:nvPr>
        </p:nvSpPr>
        <p:spPr/>
        <p:txBody>
          <a:bodyPr/>
          <a:lstStyle/>
          <a:p>
            <a:fld id="{1CA093FF-0709-489F-960B-E0D5A32CFF65}" type="slidenum">
              <a:rPr lang="en-US" smtClean="0"/>
              <a:pPr/>
              <a:t>13</a:t>
            </a:fld>
            <a:endParaRPr lang="en-US" dirty="0"/>
          </a:p>
        </p:txBody>
      </p:sp>
    </p:spTree>
    <p:extLst>
      <p:ext uri="{BB962C8B-B14F-4D97-AF65-F5344CB8AC3E}">
        <p14:creationId xmlns:p14="http://schemas.microsoft.com/office/powerpoint/2010/main" val="732418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2D12-8777-4D01-8C42-96B1812B9E01}"/>
              </a:ext>
            </a:extLst>
          </p:cNvPr>
          <p:cNvSpPr>
            <a:spLocks noGrp="1"/>
          </p:cNvSpPr>
          <p:nvPr>
            <p:ph type="title"/>
          </p:nvPr>
        </p:nvSpPr>
        <p:spPr/>
        <p:txBody>
          <a:bodyPr/>
          <a:lstStyle/>
          <a:p>
            <a:r>
              <a:rPr lang="en-US" dirty="0"/>
              <a:t>Positive Comments About Coaches</a:t>
            </a:r>
          </a:p>
        </p:txBody>
      </p:sp>
      <p:sp>
        <p:nvSpPr>
          <p:cNvPr id="3" name="Content Placeholder 2">
            <a:extLst>
              <a:ext uri="{FF2B5EF4-FFF2-40B4-BE49-F238E27FC236}">
                <a16:creationId xmlns:a16="http://schemas.microsoft.com/office/drawing/2014/main" id="{E3FDDD9E-96C5-4C7B-B61C-180C6E192290}"/>
              </a:ext>
            </a:extLst>
          </p:cNvPr>
          <p:cNvSpPr>
            <a:spLocks noGrp="1"/>
          </p:cNvSpPr>
          <p:nvPr>
            <p:ph idx="1"/>
          </p:nvPr>
        </p:nvSpPr>
        <p:spPr>
          <a:xfrm>
            <a:off x="1885949" y="1752146"/>
            <a:ext cx="10012681" cy="4604203"/>
          </a:xfrm>
        </p:spPr>
        <p:txBody>
          <a:bodyPr>
            <a:normAutofit fontScale="85000" lnSpcReduction="20000"/>
          </a:bodyPr>
          <a:lstStyle/>
          <a:p>
            <a:r>
              <a:rPr lang="en-US" b="1" dirty="0"/>
              <a:t>Katie </a:t>
            </a:r>
            <a:r>
              <a:rPr lang="en-US" dirty="0"/>
              <a:t>is able to help me draw my own conclusions and insights during our monthly meetings. She is a fantastic listener and has excellent suggestions/observations. She creates a very supportive and trusting environment. I find it easy to open up with her.</a:t>
            </a:r>
          </a:p>
          <a:p>
            <a:r>
              <a:rPr lang="en-US" b="1" dirty="0"/>
              <a:t>Ariana: </a:t>
            </a:r>
            <a:r>
              <a:rPr lang="en-US" dirty="0"/>
              <a:t>"When I began my coaching sessions, I had no idea what to expect.  I have been in supervisory and management roles for many years and had never had the opportunity to work with a coach. So, I began with an open mind and an open heart. I was having some very trying challenges in my current position with my team and I was utilizing all of the tools in my toolbox from prior lives. My coach was supportive and she helped me to see situations from different perspectives.  She provided me with additional tools that helped me </a:t>
            </a:r>
            <a:r>
              <a:rPr lang="en-US" u="sng" dirty="0"/>
              <a:t>to</a:t>
            </a:r>
            <a:r>
              <a:rPr lang="en-US" dirty="0"/>
              <a:t> work </a:t>
            </a:r>
            <a:r>
              <a:rPr lang="en-US" u="sng" dirty="0"/>
              <a:t>through</a:t>
            </a:r>
            <a:r>
              <a:rPr lang="en-US" dirty="0"/>
              <a:t> the obstacles. I will never be finished with my life learning plan but I feel as if having my coach expanded my ability to approach bumps in the road from new directions.  Thank you Ariana for all of your guidance and support!  I can only hope that others will take the opportunity to open themselves up to the possibilities of what having a coach can mean to them!“ </a:t>
            </a:r>
            <a:r>
              <a:rPr lang="en-US" b="1" dirty="0"/>
              <a:t>– S.D., VP in Operations</a:t>
            </a:r>
          </a:p>
          <a:p>
            <a:endParaRPr lang="en-US" dirty="0"/>
          </a:p>
          <a:p>
            <a:endParaRPr lang="en-US" dirty="0"/>
          </a:p>
        </p:txBody>
      </p:sp>
      <p:sp>
        <p:nvSpPr>
          <p:cNvPr id="4" name="Date Placeholder 3">
            <a:extLst>
              <a:ext uri="{FF2B5EF4-FFF2-40B4-BE49-F238E27FC236}">
                <a16:creationId xmlns:a16="http://schemas.microsoft.com/office/drawing/2014/main" id="{30446FE8-1445-446C-98DD-A36DC2657259}"/>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075F049A-2416-45FB-9187-5E0995B3297D}"/>
              </a:ext>
            </a:extLst>
          </p:cNvPr>
          <p:cNvSpPr>
            <a:spLocks noGrp="1"/>
          </p:cNvSpPr>
          <p:nvPr>
            <p:ph type="sldNum" sz="quarter" idx="12"/>
          </p:nvPr>
        </p:nvSpPr>
        <p:spPr/>
        <p:txBody>
          <a:bodyPr/>
          <a:lstStyle/>
          <a:p>
            <a:fld id="{1CA093FF-0709-489F-960B-E0D5A32CFF65}" type="slidenum">
              <a:rPr lang="en-US" smtClean="0"/>
              <a:pPr/>
              <a:t>14</a:t>
            </a:fld>
            <a:endParaRPr lang="en-US" dirty="0"/>
          </a:p>
        </p:txBody>
      </p:sp>
    </p:spTree>
    <p:extLst>
      <p:ext uri="{BB962C8B-B14F-4D97-AF65-F5344CB8AC3E}">
        <p14:creationId xmlns:p14="http://schemas.microsoft.com/office/powerpoint/2010/main" val="3200327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8545-71D1-4106-9C93-77260B346DD0}"/>
              </a:ext>
            </a:extLst>
          </p:cNvPr>
          <p:cNvSpPr>
            <a:spLocks noGrp="1"/>
          </p:cNvSpPr>
          <p:nvPr>
            <p:ph type="title"/>
          </p:nvPr>
        </p:nvSpPr>
        <p:spPr/>
        <p:txBody>
          <a:bodyPr/>
          <a:lstStyle/>
          <a:p>
            <a:r>
              <a:rPr lang="en-US" dirty="0"/>
              <a:t>Positive Comments About Coaches</a:t>
            </a:r>
          </a:p>
        </p:txBody>
      </p:sp>
      <p:sp>
        <p:nvSpPr>
          <p:cNvPr id="3" name="Content Placeholder 2">
            <a:extLst>
              <a:ext uri="{FF2B5EF4-FFF2-40B4-BE49-F238E27FC236}">
                <a16:creationId xmlns:a16="http://schemas.microsoft.com/office/drawing/2014/main" id="{A2421F3E-BDAB-4ECB-922A-B7E00D50F9FD}"/>
              </a:ext>
            </a:extLst>
          </p:cNvPr>
          <p:cNvSpPr>
            <a:spLocks noGrp="1"/>
          </p:cNvSpPr>
          <p:nvPr>
            <p:ph idx="1"/>
          </p:nvPr>
        </p:nvSpPr>
        <p:spPr/>
        <p:txBody>
          <a:bodyPr>
            <a:normAutofit lnSpcReduction="10000"/>
          </a:bodyPr>
          <a:lstStyle/>
          <a:p>
            <a:r>
              <a:rPr lang="en-US" dirty="0"/>
              <a:t>“</a:t>
            </a:r>
            <a:r>
              <a:rPr lang="en-US" b="1" dirty="0"/>
              <a:t>Sherri</a:t>
            </a:r>
            <a:r>
              <a:rPr lang="en-US" dirty="0"/>
              <a:t> does a great job of engaging me in conversation about current challenges in my job. It’s great that she is also an ADHD coach and understands how I think and react to certain situations.” </a:t>
            </a:r>
            <a:r>
              <a:rPr lang="en-US" b="1" dirty="0"/>
              <a:t>VP, IT</a:t>
            </a:r>
            <a:endParaRPr lang="en-US" dirty="0"/>
          </a:p>
          <a:p>
            <a:r>
              <a:rPr lang="en-US" b="1" dirty="0"/>
              <a:t>Matt: </a:t>
            </a:r>
            <a:r>
              <a:rPr lang="en-US" dirty="0"/>
              <a:t>I will keep you guys in mind. </a:t>
            </a:r>
            <a:r>
              <a:rPr lang="en-US" b="1" dirty="0"/>
              <a:t>Matt</a:t>
            </a:r>
            <a:r>
              <a:rPr lang="en-US" dirty="0"/>
              <a:t> was very helpful and I would enjoy working with him again. – S.W., VP Operations </a:t>
            </a:r>
          </a:p>
          <a:p>
            <a:r>
              <a:rPr lang="en-US" dirty="0"/>
              <a:t>“</a:t>
            </a:r>
            <a:r>
              <a:rPr lang="en-US" b="1" dirty="0"/>
              <a:t>Chris</a:t>
            </a:r>
            <a:r>
              <a:rPr lang="en-US" dirty="0"/>
              <a:t> is a great listener, she is great at offering suggestions and/or solutions. She also does a great job of being supportive and empathetic to what you are experiencing.” M.M. VP, Finance</a:t>
            </a:r>
            <a:br>
              <a:rPr lang="en-US" dirty="0"/>
            </a:br>
            <a:endParaRPr lang="en-US" dirty="0"/>
          </a:p>
          <a:p>
            <a:endParaRPr lang="en-US" dirty="0"/>
          </a:p>
        </p:txBody>
      </p:sp>
      <p:sp>
        <p:nvSpPr>
          <p:cNvPr id="4" name="Date Placeholder 3">
            <a:extLst>
              <a:ext uri="{FF2B5EF4-FFF2-40B4-BE49-F238E27FC236}">
                <a16:creationId xmlns:a16="http://schemas.microsoft.com/office/drawing/2014/main" id="{8AA0E02A-F6BC-485C-AFF3-25A328F1D245}"/>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9B2C9891-3E68-4A34-BCFE-06BF12F10527}"/>
              </a:ext>
            </a:extLst>
          </p:cNvPr>
          <p:cNvSpPr>
            <a:spLocks noGrp="1"/>
          </p:cNvSpPr>
          <p:nvPr>
            <p:ph type="sldNum" sz="quarter" idx="12"/>
          </p:nvPr>
        </p:nvSpPr>
        <p:spPr/>
        <p:txBody>
          <a:bodyPr/>
          <a:lstStyle/>
          <a:p>
            <a:fld id="{1CA093FF-0709-489F-960B-E0D5A32CFF65}" type="slidenum">
              <a:rPr lang="en-US" smtClean="0"/>
              <a:pPr/>
              <a:t>15</a:t>
            </a:fld>
            <a:endParaRPr lang="en-US" dirty="0"/>
          </a:p>
        </p:txBody>
      </p:sp>
    </p:spTree>
    <p:extLst>
      <p:ext uri="{BB962C8B-B14F-4D97-AF65-F5344CB8AC3E}">
        <p14:creationId xmlns:p14="http://schemas.microsoft.com/office/powerpoint/2010/main" val="1064617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A16C-32C0-49E4-B310-33B5A906798C}"/>
              </a:ext>
            </a:extLst>
          </p:cNvPr>
          <p:cNvSpPr>
            <a:spLocks noGrp="1"/>
          </p:cNvSpPr>
          <p:nvPr>
            <p:ph type="title"/>
          </p:nvPr>
        </p:nvSpPr>
        <p:spPr/>
        <p:txBody>
          <a:bodyPr/>
          <a:lstStyle/>
          <a:p>
            <a:r>
              <a:rPr lang="en-US" dirty="0"/>
              <a:t>Coach Accomplishments</a:t>
            </a:r>
          </a:p>
        </p:txBody>
      </p:sp>
      <p:sp>
        <p:nvSpPr>
          <p:cNvPr id="3" name="Content Placeholder 2">
            <a:extLst>
              <a:ext uri="{FF2B5EF4-FFF2-40B4-BE49-F238E27FC236}">
                <a16:creationId xmlns:a16="http://schemas.microsoft.com/office/drawing/2014/main" id="{9D6B9AEA-18D9-4F44-ADE3-2CE37DDD64D7}"/>
              </a:ext>
            </a:extLst>
          </p:cNvPr>
          <p:cNvSpPr>
            <a:spLocks noGrp="1"/>
          </p:cNvSpPr>
          <p:nvPr>
            <p:ph idx="1"/>
          </p:nvPr>
        </p:nvSpPr>
        <p:spPr/>
        <p:txBody>
          <a:bodyPr/>
          <a:lstStyle/>
          <a:p>
            <a:endParaRPr lang="en-US" dirty="0"/>
          </a:p>
          <a:p>
            <a:r>
              <a:rPr lang="en-US" dirty="0"/>
              <a:t>Ariana received her ACC!!!</a:t>
            </a:r>
          </a:p>
          <a:p>
            <a:endParaRPr lang="en-US" dirty="0"/>
          </a:p>
          <a:p>
            <a:endParaRPr lang="en-US" dirty="0"/>
          </a:p>
        </p:txBody>
      </p:sp>
      <p:sp>
        <p:nvSpPr>
          <p:cNvPr id="4" name="Date Placeholder 3">
            <a:extLst>
              <a:ext uri="{FF2B5EF4-FFF2-40B4-BE49-F238E27FC236}">
                <a16:creationId xmlns:a16="http://schemas.microsoft.com/office/drawing/2014/main" id="{0178DECF-F951-461A-B0B9-17FD1BB64B88}"/>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CBCCFB48-D89D-4921-B632-86E3189D8A2E}"/>
              </a:ext>
            </a:extLst>
          </p:cNvPr>
          <p:cNvSpPr>
            <a:spLocks noGrp="1"/>
          </p:cNvSpPr>
          <p:nvPr>
            <p:ph type="sldNum" sz="quarter" idx="12"/>
          </p:nvPr>
        </p:nvSpPr>
        <p:spPr/>
        <p:txBody>
          <a:bodyPr/>
          <a:lstStyle/>
          <a:p>
            <a:fld id="{1CA093FF-0709-489F-960B-E0D5A32CFF65}" type="slidenum">
              <a:rPr lang="en-US" smtClean="0"/>
              <a:pPr/>
              <a:t>16</a:t>
            </a:fld>
            <a:endParaRPr lang="en-US" dirty="0"/>
          </a:p>
        </p:txBody>
      </p:sp>
      <p:pic>
        <p:nvPicPr>
          <p:cNvPr id="6" name="Picture 2" descr="Ariana Elsie Mcnally">
            <a:extLst>
              <a:ext uri="{FF2B5EF4-FFF2-40B4-BE49-F238E27FC236}">
                <a16:creationId xmlns:a16="http://schemas.microsoft.com/office/drawing/2014/main" id="{A386AD3B-4383-45C9-8FFD-BABF99088D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3947" y="2818209"/>
            <a:ext cx="2644553" cy="3198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949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GPSI Administrative Accomplishments </a:t>
            </a:r>
          </a:p>
        </p:txBody>
      </p:sp>
      <p:sp>
        <p:nvSpPr>
          <p:cNvPr id="3" name="Content Placeholder 2"/>
          <p:cNvSpPr>
            <a:spLocks noGrp="1"/>
          </p:cNvSpPr>
          <p:nvPr>
            <p:ph idx="1"/>
          </p:nvPr>
        </p:nvSpPr>
        <p:spPr>
          <a:xfrm>
            <a:off x="1885949" y="1752146"/>
            <a:ext cx="9481457" cy="4604203"/>
          </a:xfrm>
        </p:spPr>
        <p:txBody>
          <a:bodyPr>
            <a:normAutofit fontScale="92500" lnSpcReduction="10000"/>
          </a:bodyPr>
          <a:lstStyle/>
          <a:p>
            <a:r>
              <a:rPr lang="en-US" dirty="0"/>
              <a:t>Continue to Improve SEO DonnaSchilder.com</a:t>
            </a:r>
          </a:p>
          <a:p>
            <a:pPr lvl="1"/>
            <a:r>
              <a:rPr lang="en-US" dirty="0"/>
              <a:t>Improving Yelp Donna </a:t>
            </a:r>
            <a:r>
              <a:rPr lang="en-US" dirty="0" err="1"/>
              <a:t>Schilder</a:t>
            </a:r>
            <a:r>
              <a:rPr lang="en-US" dirty="0"/>
              <a:t> Listing – DS.com SEO</a:t>
            </a:r>
          </a:p>
          <a:p>
            <a:pPr lvl="1"/>
            <a:r>
              <a:rPr lang="en-US" dirty="0"/>
              <a:t>Added a GPSI Yelp Listing – GPSI.com SEO</a:t>
            </a:r>
          </a:p>
          <a:p>
            <a:r>
              <a:rPr lang="en-US" dirty="0"/>
              <a:t>Improving LinkedIn presence</a:t>
            </a:r>
          </a:p>
          <a:p>
            <a:r>
              <a:rPr lang="en-US" dirty="0"/>
              <a:t>Re-writing DS.com Landing pages (Homepage complete)</a:t>
            </a:r>
          </a:p>
          <a:p>
            <a:r>
              <a:rPr lang="en-US" dirty="0"/>
              <a:t>Did first Vlog – Leadership</a:t>
            </a:r>
          </a:p>
          <a:p>
            <a:pPr lvl="1"/>
            <a:r>
              <a:rPr lang="en-US" dirty="0"/>
              <a:t>Conquered Green Screen</a:t>
            </a:r>
          </a:p>
          <a:p>
            <a:r>
              <a:rPr lang="en-US" dirty="0"/>
              <a:t>Monthly Vlog or Blog – Leadership</a:t>
            </a:r>
          </a:p>
          <a:p>
            <a:pPr lvl="1"/>
            <a:r>
              <a:rPr lang="en-US" dirty="0" err="1"/>
              <a:t>Feedburner</a:t>
            </a:r>
            <a:endParaRPr lang="en-US" dirty="0"/>
          </a:p>
          <a:p>
            <a:r>
              <a:rPr lang="en-US" dirty="0"/>
              <a:t>Implemented a new streamlined billing process</a:t>
            </a:r>
          </a:p>
          <a:p>
            <a:r>
              <a:rPr lang="en-US" dirty="0"/>
              <a:t>Selected and are training a new Virtual Assistant</a:t>
            </a:r>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17</a:t>
            </a:fld>
            <a:endParaRPr lang="en-US" dirty="0"/>
          </a:p>
        </p:txBody>
      </p:sp>
    </p:spTree>
    <p:extLst>
      <p:ext uri="{BB962C8B-B14F-4D97-AF65-F5344CB8AC3E}">
        <p14:creationId xmlns:p14="http://schemas.microsoft.com/office/powerpoint/2010/main" val="1806440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Glacier Point Solutions Projects</a:t>
            </a:r>
          </a:p>
        </p:txBody>
      </p:sp>
      <p:sp>
        <p:nvSpPr>
          <p:cNvPr id="3" name="Content Placeholder 2"/>
          <p:cNvSpPr>
            <a:spLocks noGrp="1"/>
          </p:cNvSpPr>
          <p:nvPr>
            <p:ph idx="1"/>
          </p:nvPr>
        </p:nvSpPr>
        <p:spPr>
          <a:xfrm>
            <a:off x="1885949" y="1752146"/>
            <a:ext cx="9481457" cy="4732875"/>
          </a:xfrm>
        </p:spPr>
        <p:txBody>
          <a:bodyPr>
            <a:normAutofit lnSpcReduction="10000"/>
          </a:bodyPr>
          <a:lstStyle/>
          <a:p>
            <a:r>
              <a:rPr lang="en-US" dirty="0"/>
              <a:t>The Cannon Group</a:t>
            </a:r>
          </a:p>
          <a:p>
            <a:pPr lvl="1"/>
            <a:r>
              <a:rPr lang="en-US" dirty="0"/>
              <a:t>6 2-Sesssion </a:t>
            </a:r>
            <a:r>
              <a:rPr lang="en-US" dirty="0" err="1"/>
              <a:t>DiSC</a:t>
            </a:r>
            <a:r>
              <a:rPr lang="en-US" dirty="0"/>
              <a:t> Debrief Engagements</a:t>
            </a:r>
          </a:p>
          <a:p>
            <a:r>
              <a:rPr lang="en-US" dirty="0"/>
              <a:t>LBS</a:t>
            </a:r>
          </a:p>
          <a:p>
            <a:pPr lvl="1"/>
            <a:r>
              <a:rPr lang="en-US" dirty="0"/>
              <a:t>Continued to Coach 9 clients </a:t>
            </a:r>
          </a:p>
          <a:p>
            <a:r>
              <a:rPr lang="en-US" dirty="0" err="1"/>
              <a:t>AeroVironment</a:t>
            </a:r>
            <a:r>
              <a:rPr lang="en-US" dirty="0"/>
              <a:t> - Mid-Cap Publicly Traded Aerospace Company </a:t>
            </a:r>
          </a:p>
          <a:p>
            <a:pPr lvl="1"/>
            <a:r>
              <a:rPr lang="en-US" dirty="0"/>
              <a:t>Continued Coaching CEO &amp; 6 Leaders (Added 3)</a:t>
            </a:r>
          </a:p>
          <a:p>
            <a:pPr lvl="2"/>
            <a:r>
              <a:rPr lang="en-US" dirty="0"/>
              <a:t>4 Leadership – Debrief MBTI &amp; </a:t>
            </a:r>
            <a:r>
              <a:rPr lang="en-US" dirty="0" err="1"/>
              <a:t>DiSC</a:t>
            </a:r>
            <a:r>
              <a:rPr lang="en-US" dirty="0"/>
              <a:t> - completed</a:t>
            </a:r>
          </a:p>
          <a:p>
            <a:pPr lvl="2"/>
            <a:r>
              <a:rPr lang="en-US" dirty="0"/>
              <a:t>Possibly Other Leaders in the Future</a:t>
            </a:r>
          </a:p>
          <a:p>
            <a:r>
              <a:rPr lang="en-US" dirty="0"/>
              <a:t>Hilton Grand Vacations</a:t>
            </a:r>
          </a:p>
          <a:p>
            <a:pPr lvl="1"/>
            <a:r>
              <a:rPr lang="en-US" dirty="0"/>
              <a:t>2 Leaders 3Q18</a:t>
            </a:r>
          </a:p>
          <a:p>
            <a:pPr lvl="1"/>
            <a:r>
              <a:rPr lang="en-US" dirty="0"/>
              <a:t>Up to 6 2018</a:t>
            </a:r>
          </a:p>
          <a:p>
            <a:pPr lvl="1"/>
            <a:r>
              <a:rPr lang="en-US" dirty="0"/>
              <a:t>Up to 10 2019</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18</a:t>
            </a:fld>
            <a:endParaRPr lang="en-US" dirty="0"/>
          </a:p>
        </p:txBody>
      </p:sp>
    </p:spTree>
    <p:extLst>
      <p:ext uri="{BB962C8B-B14F-4D97-AF65-F5344CB8AC3E}">
        <p14:creationId xmlns:p14="http://schemas.microsoft.com/office/powerpoint/2010/main" val="2448256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2018 Glacier Point Solutions Corporate/</a:t>
            </a:r>
            <a:r>
              <a:rPr lang="en-US" dirty="0" err="1"/>
              <a:t>NonProfit</a:t>
            </a:r>
            <a:r>
              <a:rPr lang="en-US" dirty="0"/>
              <a:t> Projects</a:t>
            </a:r>
          </a:p>
        </p:txBody>
      </p:sp>
      <p:sp>
        <p:nvSpPr>
          <p:cNvPr id="3" name="Content Placeholder 2"/>
          <p:cNvSpPr>
            <a:spLocks noGrp="1"/>
          </p:cNvSpPr>
          <p:nvPr>
            <p:ph idx="1"/>
          </p:nvPr>
        </p:nvSpPr>
        <p:spPr>
          <a:xfrm>
            <a:off x="1885949" y="1752146"/>
            <a:ext cx="9481457" cy="4732875"/>
          </a:xfrm>
        </p:spPr>
        <p:txBody>
          <a:bodyPr>
            <a:normAutofit/>
          </a:bodyPr>
          <a:lstStyle/>
          <a:p>
            <a:r>
              <a:rPr lang="en-US" dirty="0"/>
              <a:t>The Cannon Group (WMWD)</a:t>
            </a:r>
          </a:p>
          <a:p>
            <a:pPr lvl="1"/>
            <a:r>
              <a:rPr lang="en-US" dirty="0"/>
              <a:t>6 2-Sesssion </a:t>
            </a:r>
            <a:r>
              <a:rPr lang="en-US" dirty="0" err="1"/>
              <a:t>DiSC</a:t>
            </a:r>
            <a:r>
              <a:rPr lang="en-US" dirty="0"/>
              <a:t> Debrief Engagements</a:t>
            </a:r>
          </a:p>
          <a:p>
            <a:r>
              <a:rPr lang="en-US" dirty="0"/>
              <a:t>LBS</a:t>
            </a:r>
          </a:p>
          <a:p>
            <a:pPr lvl="1"/>
            <a:r>
              <a:rPr lang="en-US" dirty="0"/>
              <a:t>Continued to Coach 9 clients </a:t>
            </a:r>
          </a:p>
          <a:p>
            <a:r>
              <a:rPr lang="en-US" dirty="0" err="1"/>
              <a:t>AeroVironment</a:t>
            </a:r>
            <a:r>
              <a:rPr lang="en-US" dirty="0"/>
              <a:t> - Mid-Cap Publicly Traded Aerospace Company </a:t>
            </a:r>
          </a:p>
          <a:p>
            <a:pPr lvl="1"/>
            <a:r>
              <a:rPr lang="en-US" dirty="0"/>
              <a:t>Continued Coaching CEO &amp; 7 Leaders (Added 1)</a:t>
            </a:r>
          </a:p>
          <a:p>
            <a:r>
              <a:rPr lang="en-US" dirty="0"/>
              <a:t>Hilton Grand Vacations - New</a:t>
            </a:r>
          </a:p>
          <a:p>
            <a:pPr lvl="1"/>
            <a:r>
              <a:rPr lang="en-US" dirty="0"/>
              <a:t>Possibly 2 Leaders 3Q18</a:t>
            </a:r>
          </a:p>
          <a:p>
            <a:pPr lvl="1"/>
            <a:r>
              <a:rPr lang="en-US" dirty="0"/>
              <a:t>Up to 6 2018</a:t>
            </a:r>
          </a:p>
          <a:p>
            <a:pPr lvl="1"/>
            <a:r>
              <a:rPr lang="en-US" dirty="0"/>
              <a:t>Up to 10 2019</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19</a:t>
            </a:fld>
            <a:endParaRPr lang="en-US" dirty="0"/>
          </a:p>
        </p:txBody>
      </p:sp>
    </p:spTree>
    <p:extLst>
      <p:ext uri="{BB962C8B-B14F-4D97-AF65-F5344CB8AC3E}">
        <p14:creationId xmlns:p14="http://schemas.microsoft.com/office/powerpoint/2010/main" val="451845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Prospects</a:t>
            </a:r>
          </a:p>
        </p:txBody>
      </p:sp>
      <p:sp>
        <p:nvSpPr>
          <p:cNvPr id="3" name="Content Placeholder 2"/>
          <p:cNvSpPr>
            <a:spLocks noGrp="1"/>
          </p:cNvSpPr>
          <p:nvPr>
            <p:ph idx="1"/>
          </p:nvPr>
        </p:nvSpPr>
        <p:spPr>
          <a:xfrm>
            <a:off x="1885949" y="1752147"/>
            <a:ext cx="9592689" cy="4304704"/>
          </a:xfrm>
        </p:spPr>
        <p:txBody>
          <a:bodyPr>
            <a:normAutofit/>
          </a:bodyPr>
          <a:lstStyle/>
          <a:p>
            <a:r>
              <a:rPr lang="en-US" dirty="0"/>
              <a:t>Manufacturing Company – (Working to sell since early 2016)</a:t>
            </a:r>
          </a:p>
          <a:p>
            <a:pPr lvl="1"/>
            <a:r>
              <a:rPr lang="en-US" dirty="0"/>
              <a:t>Talent Development Leader  - Went to a new company</a:t>
            </a:r>
          </a:p>
          <a:p>
            <a:r>
              <a:rPr lang="en-US" dirty="0"/>
              <a:t>Large Nationwide Clothing Manufacturer – Target 1</a:t>
            </a:r>
            <a:r>
              <a:rPr lang="en-US" baseline="30000" dirty="0"/>
              <a:t>st</a:t>
            </a:r>
            <a:r>
              <a:rPr lang="en-US" dirty="0"/>
              <a:t>- 3rd Qtr. 2019 (Working to sell since 1Q17)</a:t>
            </a:r>
          </a:p>
          <a:p>
            <a:pPr lvl="1"/>
            <a:r>
              <a:rPr lang="en-US" dirty="0"/>
              <a:t>Multiple ELT Members – Ongoing</a:t>
            </a:r>
          </a:p>
          <a:p>
            <a:pPr lvl="2"/>
            <a:endParaRPr lang="en-US" dirty="0"/>
          </a:p>
          <a:p>
            <a:pPr lvl="2"/>
            <a:endParaRPr lang="en-US" dirty="0"/>
          </a:p>
          <a:p>
            <a:pPr lvl="2"/>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20</a:t>
            </a:fld>
            <a:endParaRPr lang="en-US" dirty="0"/>
          </a:p>
        </p:txBody>
      </p:sp>
    </p:spTree>
    <p:extLst>
      <p:ext uri="{BB962C8B-B14F-4D97-AF65-F5344CB8AC3E}">
        <p14:creationId xmlns:p14="http://schemas.microsoft.com/office/powerpoint/2010/main" val="3767448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Projects</a:t>
            </a:r>
          </a:p>
        </p:txBody>
      </p:sp>
      <p:sp>
        <p:nvSpPr>
          <p:cNvPr id="3" name="Content Placeholder 2"/>
          <p:cNvSpPr>
            <a:spLocks noGrp="1"/>
          </p:cNvSpPr>
          <p:nvPr>
            <p:ph idx="1"/>
          </p:nvPr>
        </p:nvSpPr>
        <p:spPr/>
        <p:txBody>
          <a:bodyPr>
            <a:normAutofit/>
          </a:bodyPr>
          <a:lstStyle/>
          <a:p>
            <a:r>
              <a:rPr lang="en-US" dirty="0">
                <a:solidFill>
                  <a:srgbClr val="339966"/>
                </a:solidFill>
              </a:rPr>
              <a:t>9 </a:t>
            </a:r>
            <a:r>
              <a:rPr lang="en-US" dirty="0"/>
              <a:t>New Individually Paying clients engaged</a:t>
            </a:r>
          </a:p>
          <a:p>
            <a:pPr lvl="1"/>
            <a:r>
              <a:rPr lang="en-US" dirty="0"/>
              <a:t>3Q18 – 7 so far</a:t>
            </a:r>
          </a:p>
          <a:p>
            <a:pPr lvl="1"/>
            <a:r>
              <a:rPr lang="en-US" dirty="0"/>
              <a:t>2Q18 - 9</a:t>
            </a:r>
          </a:p>
          <a:p>
            <a:pPr lvl="1"/>
            <a:r>
              <a:rPr lang="en-US" dirty="0"/>
              <a:t>1Q18 – 14</a:t>
            </a:r>
          </a:p>
          <a:p>
            <a:pPr lvl="1"/>
            <a:r>
              <a:rPr lang="en-US" dirty="0"/>
              <a:t>4Q17 - 8</a:t>
            </a:r>
          </a:p>
          <a:p>
            <a:pPr lvl="1"/>
            <a:r>
              <a:rPr lang="en-US" dirty="0"/>
              <a:t>3Q17 – 13</a:t>
            </a:r>
          </a:p>
          <a:p>
            <a:pPr lvl="1"/>
            <a:r>
              <a:rPr lang="en-US" dirty="0"/>
              <a:t>2Q17 – 17</a:t>
            </a:r>
          </a:p>
          <a:p>
            <a:r>
              <a:rPr lang="en-US" dirty="0"/>
              <a:t>Serving 37 Clients (Individual and Corporate)</a:t>
            </a:r>
          </a:p>
          <a:p>
            <a:r>
              <a:rPr lang="en-US" dirty="0"/>
              <a:t>Added 1 New Associate Coach </a:t>
            </a:r>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21</a:t>
            </a:fld>
            <a:endParaRPr lang="en-US" dirty="0"/>
          </a:p>
        </p:txBody>
      </p:sp>
    </p:spTree>
    <p:extLst>
      <p:ext uri="{BB962C8B-B14F-4D97-AF65-F5344CB8AC3E}">
        <p14:creationId xmlns:p14="http://schemas.microsoft.com/office/powerpoint/2010/main" val="534106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Goal:</a:t>
            </a:r>
          </a:p>
        </p:txBody>
      </p:sp>
      <p:sp>
        <p:nvSpPr>
          <p:cNvPr id="3" name="Content Placeholder 2"/>
          <p:cNvSpPr>
            <a:spLocks noGrp="1"/>
          </p:cNvSpPr>
          <p:nvPr>
            <p:ph idx="1"/>
          </p:nvPr>
        </p:nvSpPr>
        <p:spPr/>
        <p:txBody>
          <a:bodyPr>
            <a:normAutofit/>
          </a:bodyPr>
          <a:lstStyle/>
          <a:p>
            <a:r>
              <a:rPr lang="en-US" sz="4400" dirty="0"/>
              <a:t>To Improve our Sales Close Rate</a:t>
            </a:r>
          </a:p>
          <a:p>
            <a:pPr lvl="1"/>
            <a:r>
              <a:rPr lang="en-US" sz="4000" dirty="0"/>
              <a:t>Company Goal:  Close 50% of Appropriate Clients</a:t>
            </a:r>
          </a:p>
          <a:p>
            <a:pPr lvl="1"/>
            <a:endParaRPr lang="en-US" sz="4000" dirty="0"/>
          </a:p>
          <a:p>
            <a:r>
              <a:rPr lang="en-US" sz="4400" dirty="0"/>
              <a:t>Katie B. Smith – Closing the Sale Tips</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22</a:t>
            </a:fld>
            <a:endParaRPr lang="en-US" dirty="0"/>
          </a:p>
        </p:txBody>
      </p:sp>
    </p:spTree>
    <p:extLst>
      <p:ext uri="{BB962C8B-B14F-4D97-AF65-F5344CB8AC3E}">
        <p14:creationId xmlns:p14="http://schemas.microsoft.com/office/powerpoint/2010/main" val="72421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382D-E544-427D-97FE-59CC24943F55}"/>
              </a:ext>
            </a:extLst>
          </p:cNvPr>
          <p:cNvSpPr>
            <a:spLocks noGrp="1"/>
          </p:cNvSpPr>
          <p:nvPr>
            <p:ph type="title"/>
          </p:nvPr>
        </p:nvSpPr>
        <p:spPr/>
        <p:txBody>
          <a:bodyPr>
            <a:normAutofit fontScale="90000"/>
          </a:bodyPr>
          <a:lstStyle/>
          <a:p>
            <a:r>
              <a:rPr lang="en-US" dirty="0"/>
              <a:t>Sales Tip – Overcoming the “I Need to Talk to Some Of Your Clients” Objection</a:t>
            </a:r>
          </a:p>
        </p:txBody>
      </p:sp>
      <p:sp>
        <p:nvSpPr>
          <p:cNvPr id="3" name="Content Placeholder 2">
            <a:extLst>
              <a:ext uri="{FF2B5EF4-FFF2-40B4-BE49-F238E27FC236}">
                <a16:creationId xmlns:a16="http://schemas.microsoft.com/office/drawing/2014/main" id="{DD21227F-74DF-45FC-982B-E21D1563B440}"/>
              </a:ext>
            </a:extLst>
          </p:cNvPr>
          <p:cNvSpPr>
            <a:spLocks noGrp="1"/>
          </p:cNvSpPr>
          <p:nvPr>
            <p:ph idx="1"/>
          </p:nvPr>
        </p:nvSpPr>
        <p:spPr>
          <a:xfrm>
            <a:off x="1885949" y="1752146"/>
            <a:ext cx="9864091" cy="4969329"/>
          </a:xfrm>
        </p:spPr>
        <p:txBody>
          <a:bodyPr>
            <a:normAutofit/>
          </a:bodyPr>
          <a:lstStyle/>
          <a:p>
            <a:r>
              <a:rPr lang="en-US" dirty="0"/>
              <a:t>Ask questions to uncover the deeper reason they want to speak to references (fear, discomfort with the process, etc.) &amp; Coach them</a:t>
            </a:r>
          </a:p>
          <a:p>
            <a:r>
              <a:rPr lang="en-US" dirty="0"/>
              <a:t>Offer a short complimentary Coaching session</a:t>
            </a:r>
          </a:p>
          <a:p>
            <a:r>
              <a:rPr lang="en-US" dirty="0"/>
              <a:t>Show them testimonials on LinkedIn &amp; show them that they can look at the Profiles of the authors</a:t>
            </a:r>
          </a:p>
          <a:p>
            <a:r>
              <a:rPr lang="en-US" dirty="0"/>
              <a:t>Reassure them of your expertise</a:t>
            </a:r>
          </a:p>
          <a:p>
            <a:r>
              <a:rPr lang="en-US" dirty="0"/>
              <a:t>Tell them a story about a client that was like them that succeeded through Coaching</a:t>
            </a:r>
          </a:p>
          <a:p>
            <a:r>
              <a:rPr lang="en-US" dirty="0"/>
              <a:t>Have a client available for email questions or a phone call</a:t>
            </a:r>
          </a:p>
        </p:txBody>
      </p:sp>
      <p:sp>
        <p:nvSpPr>
          <p:cNvPr id="4" name="Date Placeholder 3">
            <a:extLst>
              <a:ext uri="{FF2B5EF4-FFF2-40B4-BE49-F238E27FC236}">
                <a16:creationId xmlns:a16="http://schemas.microsoft.com/office/drawing/2014/main" id="{31C33160-0287-44F6-992E-B0C76A00EFF8}"/>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FC0F5A93-219B-48A3-B51D-C6CD3F4B2D0F}"/>
              </a:ext>
            </a:extLst>
          </p:cNvPr>
          <p:cNvSpPr>
            <a:spLocks noGrp="1"/>
          </p:cNvSpPr>
          <p:nvPr>
            <p:ph type="sldNum" sz="quarter" idx="12"/>
          </p:nvPr>
        </p:nvSpPr>
        <p:spPr/>
        <p:txBody>
          <a:bodyPr/>
          <a:lstStyle/>
          <a:p>
            <a:fld id="{1CA093FF-0709-489F-960B-E0D5A32CFF65}" type="slidenum">
              <a:rPr lang="en-US" smtClean="0"/>
              <a:pPr/>
              <a:t>23</a:t>
            </a:fld>
            <a:endParaRPr lang="en-US" dirty="0"/>
          </a:p>
        </p:txBody>
      </p:sp>
    </p:spTree>
    <p:extLst>
      <p:ext uri="{BB962C8B-B14F-4D97-AF65-F5344CB8AC3E}">
        <p14:creationId xmlns:p14="http://schemas.microsoft.com/office/powerpoint/2010/main" val="2003650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45646-A88D-4A54-8722-4DA63C2A7FAC}"/>
              </a:ext>
            </a:extLst>
          </p:cNvPr>
          <p:cNvSpPr>
            <a:spLocks noGrp="1"/>
          </p:cNvSpPr>
          <p:nvPr>
            <p:ph type="title"/>
          </p:nvPr>
        </p:nvSpPr>
        <p:spPr/>
        <p:txBody>
          <a:bodyPr>
            <a:normAutofit/>
          </a:bodyPr>
          <a:lstStyle/>
          <a:p>
            <a:r>
              <a:rPr lang="en-US" dirty="0"/>
              <a:t>Coaching Session Frequency</a:t>
            </a:r>
          </a:p>
        </p:txBody>
      </p:sp>
      <p:sp>
        <p:nvSpPr>
          <p:cNvPr id="3" name="Content Placeholder 2">
            <a:extLst>
              <a:ext uri="{FF2B5EF4-FFF2-40B4-BE49-F238E27FC236}">
                <a16:creationId xmlns:a16="http://schemas.microsoft.com/office/drawing/2014/main" id="{7ABD540D-FE18-48C8-87BB-0A42DD5F6CD6}"/>
              </a:ext>
            </a:extLst>
          </p:cNvPr>
          <p:cNvSpPr>
            <a:spLocks noGrp="1"/>
          </p:cNvSpPr>
          <p:nvPr>
            <p:ph idx="1"/>
          </p:nvPr>
        </p:nvSpPr>
        <p:spPr>
          <a:xfrm>
            <a:off x="1885949" y="1752146"/>
            <a:ext cx="9921241" cy="4282893"/>
          </a:xfrm>
        </p:spPr>
        <p:txBody>
          <a:bodyPr/>
          <a:lstStyle/>
          <a:p>
            <a:r>
              <a:rPr lang="en-US" dirty="0"/>
              <a:t>Increasing Individually Paying clients Session Frequency</a:t>
            </a:r>
          </a:p>
          <a:p>
            <a:pPr lvl="1"/>
            <a:r>
              <a:rPr lang="en-US" dirty="0"/>
              <a:t>Goal – 3 Times a Month</a:t>
            </a:r>
          </a:p>
        </p:txBody>
      </p:sp>
      <p:sp>
        <p:nvSpPr>
          <p:cNvPr id="4" name="Date Placeholder 3">
            <a:extLst>
              <a:ext uri="{FF2B5EF4-FFF2-40B4-BE49-F238E27FC236}">
                <a16:creationId xmlns:a16="http://schemas.microsoft.com/office/drawing/2014/main" id="{C2B2C2B0-5B9D-4D8F-AC99-4F46FBC49BBB}"/>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60BE38EA-86B2-4D9F-B1A1-AF2FB2FE3825}"/>
              </a:ext>
            </a:extLst>
          </p:cNvPr>
          <p:cNvSpPr>
            <a:spLocks noGrp="1"/>
          </p:cNvSpPr>
          <p:nvPr>
            <p:ph type="sldNum" sz="quarter" idx="12"/>
          </p:nvPr>
        </p:nvSpPr>
        <p:spPr/>
        <p:txBody>
          <a:bodyPr/>
          <a:lstStyle/>
          <a:p>
            <a:fld id="{1CA093FF-0709-489F-960B-E0D5A32CFF65}" type="slidenum">
              <a:rPr lang="en-US" smtClean="0"/>
              <a:pPr/>
              <a:t>24</a:t>
            </a:fld>
            <a:endParaRPr lang="en-US" dirty="0"/>
          </a:p>
        </p:txBody>
      </p:sp>
    </p:spTree>
    <p:extLst>
      <p:ext uri="{BB962C8B-B14F-4D97-AF65-F5344CB8AC3E}">
        <p14:creationId xmlns:p14="http://schemas.microsoft.com/office/powerpoint/2010/main" val="845850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FA7C-897D-4E8D-82B2-64682DFDAF87}"/>
              </a:ext>
            </a:extLst>
          </p:cNvPr>
          <p:cNvSpPr>
            <a:spLocks noGrp="1"/>
          </p:cNvSpPr>
          <p:nvPr>
            <p:ph type="title"/>
          </p:nvPr>
        </p:nvSpPr>
        <p:spPr/>
        <p:txBody>
          <a:bodyPr/>
          <a:lstStyle/>
          <a:p>
            <a:r>
              <a:rPr lang="en-US" dirty="0"/>
              <a:t>Maintaining Coaching Session Frequency</a:t>
            </a:r>
          </a:p>
        </p:txBody>
      </p:sp>
      <p:sp>
        <p:nvSpPr>
          <p:cNvPr id="3" name="Content Placeholder 2">
            <a:extLst>
              <a:ext uri="{FF2B5EF4-FFF2-40B4-BE49-F238E27FC236}">
                <a16:creationId xmlns:a16="http://schemas.microsoft.com/office/drawing/2014/main" id="{EFA497FD-CF3C-4E87-B699-72310F492070}"/>
              </a:ext>
            </a:extLst>
          </p:cNvPr>
          <p:cNvSpPr>
            <a:spLocks noGrp="1"/>
          </p:cNvSpPr>
          <p:nvPr>
            <p:ph idx="1"/>
          </p:nvPr>
        </p:nvSpPr>
        <p:spPr>
          <a:xfrm>
            <a:off x="1885949" y="1752147"/>
            <a:ext cx="10126981" cy="4705803"/>
          </a:xfrm>
        </p:spPr>
        <p:txBody>
          <a:bodyPr>
            <a:normAutofit fontScale="92500" lnSpcReduction="20000"/>
          </a:bodyPr>
          <a:lstStyle/>
          <a:p>
            <a:r>
              <a:rPr lang="en-US" dirty="0"/>
              <a:t>Get their sessions completed early in the month</a:t>
            </a:r>
          </a:p>
          <a:p>
            <a:r>
              <a:rPr lang="en-US" dirty="0"/>
              <a:t>Coach them to find the time</a:t>
            </a:r>
          </a:p>
          <a:p>
            <a:r>
              <a:rPr lang="en-US" dirty="0"/>
              <a:t>Let them know the benefit of more frequent regular Coaching sessions</a:t>
            </a:r>
          </a:p>
          <a:p>
            <a:r>
              <a:rPr lang="en-US" dirty="0"/>
              <a:t>They do not need to complete Action Items between sessions</a:t>
            </a:r>
          </a:p>
          <a:p>
            <a:r>
              <a:rPr lang="en-US" dirty="0"/>
              <a:t>Coaching isn’t about Action Items, it’s about:</a:t>
            </a:r>
          </a:p>
          <a:p>
            <a:pPr lvl="1"/>
            <a:r>
              <a:rPr lang="en-US" dirty="0"/>
              <a:t>Creating new neural pathways through conversation and discussion</a:t>
            </a:r>
          </a:p>
          <a:p>
            <a:pPr lvl="1"/>
            <a:r>
              <a:rPr lang="en-US" dirty="0"/>
              <a:t>Looking for and engaging in new ways of thinking</a:t>
            </a:r>
          </a:p>
          <a:p>
            <a:pPr lvl="1"/>
            <a:r>
              <a:rPr lang="en-US" dirty="0"/>
              <a:t>Focusing on priorities</a:t>
            </a:r>
          </a:p>
          <a:p>
            <a:pPr lvl="1"/>
            <a:r>
              <a:rPr lang="en-US" dirty="0"/>
              <a:t>Seeing the big picture</a:t>
            </a:r>
          </a:p>
          <a:p>
            <a:pPr lvl="1"/>
            <a:r>
              <a:rPr lang="en-US" dirty="0"/>
              <a:t>Having a sounding board</a:t>
            </a:r>
          </a:p>
          <a:p>
            <a:r>
              <a:rPr lang="en-US" dirty="0"/>
              <a:t>Coaching </a:t>
            </a:r>
            <a:r>
              <a:rPr lang="en-US" i="1" dirty="0"/>
              <a:t>is</a:t>
            </a:r>
            <a:r>
              <a:rPr lang="en-US" dirty="0"/>
              <a:t> the place to </a:t>
            </a:r>
          </a:p>
          <a:p>
            <a:pPr lvl="1"/>
            <a:r>
              <a:rPr lang="en-US" dirty="0"/>
              <a:t>Keep a focus on Action Items &amp; overcoming barriers to completing Action Items</a:t>
            </a:r>
          </a:p>
          <a:p>
            <a:r>
              <a:rPr lang="en-US" dirty="0"/>
              <a:t>Work is accomplished in the Coaching session itself</a:t>
            </a:r>
          </a:p>
        </p:txBody>
      </p:sp>
      <p:sp>
        <p:nvSpPr>
          <p:cNvPr id="4" name="Date Placeholder 3">
            <a:extLst>
              <a:ext uri="{FF2B5EF4-FFF2-40B4-BE49-F238E27FC236}">
                <a16:creationId xmlns:a16="http://schemas.microsoft.com/office/drawing/2014/main" id="{A3E98043-35E9-4BA8-B5A3-9F15C0F72F52}"/>
              </a:ext>
            </a:extLst>
          </p:cNvPr>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86E65325-9745-46C6-9B22-81D871A76F78}"/>
              </a:ext>
            </a:extLst>
          </p:cNvPr>
          <p:cNvSpPr>
            <a:spLocks noGrp="1"/>
          </p:cNvSpPr>
          <p:nvPr>
            <p:ph type="sldNum" sz="quarter" idx="12"/>
          </p:nvPr>
        </p:nvSpPr>
        <p:spPr/>
        <p:txBody>
          <a:bodyPr/>
          <a:lstStyle/>
          <a:p>
            <a:fld id="{1CA093FF-0709-489F-960B-E0D5A32CFF65}" type="slidenum">
              <a:rPr lang="en-US" smtClean="0"/>
              <a:pPr/>
              <a:t>25</a:t>
            </a:fld>
            <a:endParaRPr lang="en-US" dirty="0"/>
          </a:p>
        </p:txBody>
      </p:sp>
    </p:spTree>
    <p:extLst>
      <p:ext uri="{BB962C8B-B14F-4D97-AF65-F5344CB8AC3E}">
        <p14:creationId xmlns:p14="http://schemas.microsoft.com/office/powerpoint/2010/main" val="3965395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21C72-0A37-493A-952A-C7E551F7E3B5}"/>
              </a:ext>
            </a:extLst>
          </p:cNvPr>
          <p:cNvSpPr>
            <a:spLocks noGrp="1"/>
          </p:cNvSpPr>
          <p:nvPr>
            <p:ph type="title"/>
          </p:nvPr>
        </p:nvSpPr>
        <p:spPr/>
        <p:txBody>
          <a:bodyPr>
            <a:normAutofit fontScale="90000"/>
          </a:bodyPr>
          <a:lstStyle/>
          <a:p>
            <a:br>
              <a:rPr lang="en-US" dirty="0"/>
            </a:br>
            <a:r>
              <a:rPr lang="en-US" sz="4000" dirty="0"/>
              <a:t>Coaching Engagement Length</a:t>
            </a:r>
          </a:p>
        </p:txBody>
      </p:sp>
      <p:sp>
        <p:nvSpPr>
          <p:cNvPr id="3" name="Content Placeholder 2">
            <a:extLst>
              <a:ext uri="{FF2B5EF4-FFF2-40B4-BE49-F238E27FC236}">
                <a16:creationId xmlns:a16="http://schemas.microsoft.com/office/drawing/2014/main" id="{6F3BB4D0-199A-431E-96C0-C487BF56B3CF}"/>
              </a:ext>
            </a:extLst>
          </p:cNvPr>
          <p:cNvSpPr>
            <a:spLocks noGrp="1"/>
          </p:cNvSpPr>
          <p:nvPr>
            <p:ph idx="1"/>
          </p:nvPr>
        </p:nvSpPr>
        <p:spPr/>
        <p:txBody>
          <a:bodyPr/>
          <a:lstStyle/>
          <a:p>
            <a:r>
              <a:rPr lang="en-US" dirty="0"/>
              <a:t>Shorter than desired engagements, Goal: 6 Month to 1 year</a:t>
            </a:r>
          </a:p>
          <a:p>
            <a:endParaRPr lang="en-US" dirty="0"/>
          </a:p>
          <a:p>
            <a:r>
              <a:rPr lang="en-US" dirty="0"/>
              <a:t>Ethically, we shouldn’t try to keep clients in Coaching if they aren’t going to benefit or if they are ready to stop</a:t>
            </a:r>
          </a:p>
          <a:p>
            <a:r>
              <a:rPr lang="en-US" dirty="0"/>
              <a:t>But it is up to us to </a:t>
            </a:r>
          </a:p>
          <a:p>
            <a:pPr lvl="1"/>
            <a:r>
              <a:rPr lang="en-US" dirty="0"/>
              <a:t>Support the client in attaining their goals</a:t>
            </a:r>
          </a:p>
          <a:p>
            <a:pPr lvl="1"/>
            <a:r>
              <a:rPr lang="en-US" dirty="0"/>
              <a:t>Deepen their learning</a:t>
            </a:r>
          </a:p>
          <a:p>
            <a:pPr lvl="1"/>
            <a:r>
              <a:rPr lang="en-US" dirty="0"/>
              <a:t>Guide them to do work they need to do to attain their goals</a:t>
            </a:r>
          </a:p>
          <a:p>
            <a:pPr lvl="1"/>
            <a:r>
              <a:rPr lang="en-US" dirty="0"/>
              <a:t>Support the client in designing goals</a:t>
            </a:r>
          </a:p>
        </p:txBody>
      </p:sp>
      <p:sp>
        <p:nvSpPr>
          <p:cNvPr id="4" name="Date Placeholder 3">
            <a:extLst>
              <a:ext uri="{FF2B5EF4-FFF2-40B4-BE49-F238E27FC236}">
                <a16:creationId xmlns:a16="http://schemas.microsoft.com/office/drawing/2014/main" id="{77E6E5A3-C02E-4771-83EC-DA71C39AF210}"/>
              </a:ext>
            </a:extLst>
          </p:cNvPr>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3B0105A5-2618-44C7-B1D0-75F843799099}"/>
              </a:ext>
            </a:extLst>
          </p:cNvPr>
          <p:cNvSpPr>
            <a:spLocks noGrp="1"/>
          </p:cNvSpPr>
          <p:nvPr>
            <p:ph type="sldNum" sz="quarter" idx="12"/>
          </p:nvPr>
        </p:nvSpPr>
        <p:spPr/>
        <p:txBody>
          <a:bodyPr/>
          <a:lstStyle/>
          <a:p>
            <a:fld id="{1CA093FF-0709-489F-960B-E0D5A32CFF65}" type="slidenum">
              <a:rPr lang="en-US" smtClean="0"/>
              <a:pPr/>
              <a:t>26</a:t>
            </a:fld>
            <a:endParaRPr lang="en-US" dirty="0"/>
          </a:p>
        </p:txBody>
      </p:sp>
    </p:spTree>
    <p:extLst>
      <p:ext uri="{BB962C8B-B14F-4D97-AF65-F5344CB8AC3E}">
        <p14:creationId xmlns:p14="http://schemas.microsoft.com/office/powerpoint/2010/main" val="62934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Longer Engagements – Identifying Areas for Focus</a:t>
            </a:r>
          </a:p>
        </p:txBody>
      </p:sp>
      <p:sp>
        <p:nvSpPr>
          <p:cNvPr id="3" name="Content Placeholder 2"/>
          <p:cNvSpPr>
            <a:spLocks noGrp="1"/>
          </p:cNvSpPr>
          <p:nvPr>
            <p:ph idx="1"/>
          </p:nvPr>
        </p:nvSpPr>
        <p:spPr>
          <a:xfrm>
            <a:off x="1885949" y="1752147"/>
            <a:ext cx="9909811" cy="4399834"/>
          </a:xfrm>
        </p:spPr>
        <p:txBody>
          <a:bodyPr>
            <a:normAutofit/>
          </a:bodyPr>
          <a:lstStyle/>
          <a:p>
            <a:r>
              <a:rPr lang="en-US" dirty="0"/>
              <a:t>Leverage Tools &amp; Information from the DS.com to support their goals</a:t>
            </a:r>
          </a:p>
          <a:p>
            <a:r>
              <a:rPr lang="en-US" dirty="0"/>
              <a:t>Keep a List of Possible Topics​ - as they come up</a:t>
            </a:r>
          </a:p>
          <a:p>
            <a:r>
              <a:rPr lang="en-US" dirty="0"/>
              <a:t>Review the “Things to Work on with Your Coach” List(s)</a:t>
            </a:r>
          </a:p>
          <a:p>
            <a:pPr lvl="1"/>
            <a:r>
              <a:rPr lang="en-US" sz="2000" u="sng" dirty="0">
                <a:hlinkClick r:id="rId2"/>
              </a:rPr>
              <a:t>https://www.donnaschilder.com/things-to-work-on-with-your-leadership-coach/</a:t>
            </a:r>
            <a:endParaRPr lang="en-US" sz="2000" dirty="0"/>
          </a:p>
          <a:p>
            <a:pPr lvl="1"/>
            <a:r>
              <a:rPr lang="en-US" sz="2000" u="sng" dirty="0">
                <a:hlinkClick r:id="rId3"/>
              </a:rPr>
              <a:t>https://www.donnaschilder.com/things-to-work-on-with-your-career-coach/</a:t>
            </a:r>
            <a:endParaRPr lang="en-US" sz="2000" dirty="0"/>
          </a:p>
          <a:p>
            <a:pPr lvl="1"/>
            <a:r>
              <a:rPr lang="en-US" sz="2000" u="sng" dirty="0">
                <a:hlinkClick r:id="rId4"/>
              </a:rPr>
              <a:t>https://www.donnaschilder.com/things-to-work-on-with-your-job-search-coach/</a:t>
            </a:r>
            <a:endParaRPr lang="en-US" sz="2000" dirty="0"/>
          </a:p>
          <a:p>
            <a:pPr lvl="1"/>
            <a:r>
              <a:rPr lang="en-US" sz="2000" u="sng" dirty="0">
                <a:hlinkClick r:id="rId5"/>
              </a:rPr>
              <a:t>https://www.donnaschilder.com/things-to-work-on-with-your-life-coach/</a:t>
            </a:r>
            <a:endParaRPr lang="en-US" sz="2000" dirty="0"/>
          </a:p>
          <a:p>
            <a:pPr lvl="1"/>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27</a:t>
            </a:fld>
            <a:endParaRPr lang="en-US" dirty="0"/>
          </a:p>
        </p:txBody>
      </p:sp>
    </p:spTree>
    <p:extLst>
      <p:ext uri="{BB962C8B-B14F-4D97-AF65-F5344CB8AC3E}">
        <p14:creationId xmlns:p14="http://schemas.microsoft.com/office/powerpoint/2010/main" val="2076698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BD8AA-9FBD-4B3F-B7D7-D14B36E236D6}"/>
              </a:ext>
            </a:extLst>
          </p:cNvPr>
          <p:cNvSpPr>
            <a:spLocks noGrp="1"/>
          </p:cNvSpPr>
          <p:nvPr>
            <p:ph type="title"/>
          </p:nvPr>
        </p:nvSpPr>
        <p:spPr/>
        <p:txBody>
          <a:bodyPr>
            <a:normAutofit fontScale="90000"/>
          </a:bodyPr>
          <a:lstStyle/>
          <a:p>
            <a:r>
              <a:rPr lang="en-US" dirty="0"/>
              <a:t>Inventories, Assessments &amp; Tools Available on DS.com</a:t>
            </a:r>
          </a:p>
        </p:txBody>
      </p:sp>
      <p:sp>
        <p:nvSpPr>
          <p:cNvPr id="3" name="Content Placeholder 2">
            <a:extLst>
              <a:ext uri="{FF2B5EF4-FFF2-40B4-BE49-F238E27FC236}">
                <a16:creationId xmlns:a16="http://schemas.microsoft.com/office/drawing/2014/main" id="{ED230855-6544-4160-AB47-B4F1869AE35A}"/>
              </a:ext>
            </a:extLst>
          </p:cNvPr>
          <p:cNvSpPr>
            <a:spLocks noGrp="1"/>
          </p:cNvSpPr>
          <p:nvPr>
            <p:ph idx="1"/>
          </p:nvPr>
        </p:nvSpPr>
        <p:spPr>
          <a:xfrm>
            <a:off x="1885949" y="1752147"/>
            <a:ext cx="9481457" cy="4969328"/>
          </a:xfrm>
        </p:spPr>
        <p:txBody>
          <a:bodyPr>
            <a:normAutofit/>
          </a:bodyPr>
          <a:lstStyle/>
          <a:p>
            <a:r>
              <a:rPr lang="en-US" dirty="0"/>
              <a:t>Leadership Client Page</a:t>
            </a:r>
          </a:p>
          <a:p>
            <a:pPr lvl="1"/>
            <a:r>
              <a:rPr lang="en-US" i="1" dirty="0"/>
              <a:t>Things to Work on With Your Leadership / Executive Coach</a:t>
            </a:r>
          </a:p>
          <a:p>
            <a:pPr lvl="1"/>
            <a:r>
              <a:rPr lang="en-US" dirty="0"/>
              <a:t>Two Assertiveness Quizzes</a:t>
            </a:r>
          </a:p>
          <a:p>
            <a:pPr lvl="1"/>
            <a:r>
              <a:rPr lang="en-US" dirty="0"/>
              <a:t>The Thomas </a:t>
            </a:r>
            <a:r>
              <a:rPr lang="en-US" dirty="0" err="1"/>
              <a:t>Kilmann</a:t>
            </a:r>
            <a:r>
              <a:rPr lang="en-US" dirty="0"/>
              <a:t> Conflict Mode Instrument</a:t>
            </a:r>
          </a:p>
          <a:p>
            <a:pPr lvl="1"/>
            <a:r>
              <a:rPr lang="en-US" dirty="0"/>
              <a:t>The Encouragement Index</a:t>
            </a:r>
          </a:p>
          <a:p>
            <a:pPr lvl="1"/>
            <a:r>
              <a:rPr lang="en-US" dirty="0"/>
              <a:t>Leadership Development Questions</a:t>
            </a:r>
          </a:p>
          <a:p>
            <a:pPr lvl="1"/>
            <a:r>
              <a:rPr lang="en-US" dirty="0"/>
              <a:t>VIA Inventory (they need to register, but it is free)</a:t>
            </a:r>
          </a:p>
          <a:p>
            <a:pPr lvl="1"/>
            <a:r>
              <a:rPr lang="en-US" dirty="0"/>
              <a:t>The Power Perception Profile</a:t>
            </a:r>
          </a:p>
          <a:p>
            <a:pPr lvl="1"/>
            <a:endParaRPr lang="en-US" dirty="0"/>
          </a:p>
          <a:p>
            <a:pPr lvl="1"/>
            <a:r>
              <a:rPr lang="en-US" dirty="0"/>
              <a:t>Who has used any of these?</a:t>
            </a:r>
          </a:p>
          <a:p>
            <a:endParaRPr lang="en-US" dirty="0"/>
          </a:p>
        </p:txBody>
      </p:sp>
      <p:sp>
        <p:nvSpPr>
          <p:cNvPr id="4" name="Date Placeholder 3">
            <a:extLst>
              <a:ext uri="{FF2B5EF4-FFF2-40B4-BE49-F238E27FC236}">
                <a16:creationId xmlns:a16="http://schemas.microsoft.com/office/drawing/2014/main" id="{10CAB109-2688-4B9C-8986-BC22B2D91F0E}"/>
              </a:ext>
            </a:extLst>
          </p:cNvPr>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28E64086-DA00-4E21-852A-F259066BC1B3}"/>
              </a:ext>
            </a:extLst>
          </p:cNvPr>
          <p:cNvSpPr>
            <a:spLocks noGrp="1"/>
          </p:cNvSpPr>
          <p:nvPr>
            <p:ph type="sldNum" sz="quarter" idx="12"/>
          </p:nvPr>
        </p:nvSpPr>
        <p:spPr/>
        <p:txBody>
          <a:bodyPr/>
          <a:lstStyle/>
          <a:p>
            <a:fld id="{1CA093FF-0709-489F-960B-E0D5A32CFF65}" type="slidenum">
              <a:rPr lang="en-US" smtClean="0"/>
              <a:pPr/>
              <a:t>28</a:t>
            </a:fld>
            <a:endParaRPr lang="en-US" dirty="0"/>
          </a:p>
        </p:txBody>
      </p:sp>
    </p:spTree>
    <p:extLst>
      <p:ext uri="{BB962C8B-B14F-4D97-AF65-F5344CB8AC3E}">
        <p14:creationId xmlns:p14="http://schemas.microsoft.com/office/powerpoint/2010/main" val="2634835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8A0B2-7AA4-4621-92E2-28AB290C4C50}"/>
              </a:ext>
            </a:extLst>
          </p:cNvPr>
          <p:cNvSpPr>
            <a:spLocks noGrp="1"/>
          </p:cNvSpPr>
          <p:nvPr>
            <p:ph type="title"/>
          </p:nvPr>
        </p:nvSpPr>
        <p:spPr/>
        <p:txBody>
          <a:bodyPr>
            <a:normAutofit fontScale="90000"/>
          </a:bodyPr>
          <a:lstStyle/>
          <a:p>
            <a:r>
              <a:rPr lang="en-US" dirty="0"/>
              <a:t>Inventories, Assessments &amp; Tools Available on DS.com</a:t>
            </a:r>
          </a:p>
        </p:txBody>
      </p:sp>
      <p:sp>
        <p:nvSpPr>
          <p:cNvPr id="3" name="Content Placeholder 2">
            <a:extLst>
              <a:ext uri="{FF2B5EF4-FFF2-40B4-BE49-F238E27FC236}">
                <a16:creationId xmlns:a16="http://schemas.microsoft.com/office/drawing/2014/main" id="{6A6EFFC2-0FE2-40BA-A476-9A4E082E54AA}"/>
              </a:ext>
            </a:extLst>
          </p:cNvPr>
          <p:cNvSpPr>
            <a:spLocks noGrp="1"/>
          </p:cNvSpPr>
          <p:nvPr>
            <p:ph idx="1"/>
          </p:nvPr>
        </p:nvSpPr>
        <p:spPr>
          <a:xfrm>
            <a:off x="1885949" y="1752146"/>
            <a:ext cx="9481457" cy="4604203"/>
          </a:xfrm>
        </p:spPr>
        <p:txBody>
          <a:bodyPr>
            <a:normAutofit lnSpcReduction="10000"/>
          </a:bodyPr>
          <a:lstStyle/>
          <a:p>
            <a:r>
              <a:rPr lang="en-US" dirty="0"/>
              <a:t>Life Improvement Client Page – Inventories &amp; Tools</a:t>
            </a:r>
          </a:p>
          <a:p>
            <a:pPr lvl="1"/>
            <a:r>
              <a:rPr lang="en-US" dirty="0"/>
              <a:t>Clean Sweep</a:t>
            </a:r>
          </a:p>
          <a:p>
            <a:pPr lvl="1"/>
            <a:r>
              <a:rPr lang="en-US" dirty="0"/>
              <a:t>Wheel of Life</a:t>
            </a:r>
          </a:p>
          <a:p>
            <a:pPr lvl="1"/>
            <a:r>
              <a:rPr lang="en-US" dirty="0"/>
              <a:t>Ability to Say No / Boundaries</a:t>
            </a:r>
          </a:p>
          <a:p>
            <a:pPr lvl="1"/>
            <a:r>
              <a:rPr lang="en-US" dirty="0"/>
              <a:t>Time Management (e.g., Procrastination, Schedule)</a:t>
            </a:r>
          </a:p>
          <a:p>
            <a:pPr lvl="1"/>
            <a:r>
              <a:rPr lang="en-US" dirty="0"/>
              <a:t>Gratitude</a:t>
            </a:r>
          </a:p>
          <a:p>
            <a:pPr lvl="1"/>
            <a:r>
              <a:rPr lang="en-US" dirty="0"/>
              <a:t>Ideal Day</a:t>
            </a:r>
          </a:p>
          <a:p>
            <a:pPr lvl="1"/>
            <a:r>
              <a:rPr lang="en-US" dirty="0"/>
              <a:t>Conflict Resolution</a:t>
            </a:r>
          </a:p>
          <a:p>
            <a:pPr lvl="1"/>
            <a:r>
              <a:rPr lang="en-US" dirty="0"/>
              <a:t>Tolerations</a:t>
            </a:r>
          </a:p>
          <a:p>
            <a:pPr lvl="1"/>
            <a:r>
              <a:rPr lang="en-US" dirty="0"/>
              <a:t>Assertiveness</a:t>
            </a:r>
          </a:p>
          <a:p>
            <a:pPr lvl="1"/>
            <a:r>
              <a:rPr lang="en-US" dirty="0"/>
              <a:t>Happiness</a:t>
            </a:r>
          </a:p>
          <a:p>
            <a:pPr lvl="1"/>
            <a:r>
              <a:rPr lang="en-US" dirty="0"/>
              <a:t>Joy</a:t>
            </a:r>
          </a:p>
          <a:p>
            <a:endParaRPr lang="en-US" dirty="0"/>
          </a:p>
        </p:txBody>
      </p:sp>
      <p:sp>
        <p:nvSpPr>
          <p:cNvPr id="4" name="Date Placeholder 3">
            <a:extLst>
              <a:ext uri="{FF2B5EF4-FFF2-40B4-BE49-F238E27FC236}">
                <a16:creationId xmlns:a16="http://schemas.microsoft.com/office/drawing/2014/main" id="{312A37C7-2137-4C87-98AF-6094805A091D}"/>
              </a:ext>
            </a:extLst>
          </p:cNvPr>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81C47C7E-FAED-4404-8165-DF4F9324EA82}"/>
              </a:ext>
            </a:extLst>
          </p:cNvPr>
          <p:cNvSpPr>
            <a:spLocks noGrp="1"/>
          </p:cNvSpPr>
          <p:nvPr>
            <p:ph type="sldNum" sz="quarter" idx="12"/>
          </p:nvPr>
        </p:nvSpPr>
        <p:spPr/>
        <p:txBody>
          <a:bodyPr/>
          <a:lstStyle/>
          <a:p>
            <a:fld id="{1CA093FF-0709-489F-960B-E0D5A32CFF65}" type="slidenum">
              <a:rPr lang="en-US" smtClean="0"/>
              <a:pPr/>
              <a:t>29</a:t>
            </a:fld>
            <a:endParaRPr lang="en-US" dirty="0"/>
          </a:p>
        </p:txBody>
      </p:sp>
    </p:spTree>
    <p:extLst>
      <p:ext uri="{BB962C8B-B14F-4D97-AF65-F5344CB8AC3E}">
        <p14:creationId xmlns:p14="http://schemas.microsoft.com/office/powerpoint/2010/main" val="2367672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7FCEE-1386-4D09-B137-6C46B15B6B84}"/>
              </a:ext>
            </a:extLst>
          </p:cNvPr>
          <p:cNvSpPr>
            <a:spLocks noGrp="1"/>
          </p:cNvSpPr>
          <p:nvPr>
            <p:ph type="title"/>
          </p:nvPr>
        </p:nvSpPr>
        <p:spPr/>
        <p:txBody>
          <a:bodyPr/>
          <a:lstStyle/>
          <a:p>
            <a:r>
              <a:rPr lang="en-US" dirty="0"/>
              <a:t>Creating Longer Engagements</a:t>
            </a:r>
          </a:p>
        </p:txBody>
      </p:sp>
      <p:sp>
        <p:nvSpPr>
          <p:cNvPr id="3" name="Content Placeholder 2">
            <a:extLst>
              <a:ext uri="{FF2B5EF4-FFF2-40B4-BE49-F238E27FC236}">
                <a16:creationId xmlns:a16="http://schemas.microsoft.com/office/drawing/2014/main" id="{6AACA461-F8FA-4D67-B2F1-32C478944D91}"/>
              </a:ext>
            </a:extLst>
          </p:cNvPr>
          <p:cNvSpPr>
            <a:spLocks noGrp="1"/>
          </p:cNvSpPr>
          <p:nvPr>
            <p:ph idx="1"/>
          </p:nvPr>
        </p:nvSpPr>
        <p:spPr/>
        <p:txBody>
          <a:bodyPr/>
          <a:lstStyle/>
          <a:p>
            <a:r>
              <a:rPr lang="en-US" dirty="0"/>
              <a:t>In Your Group Discuss:</a:t>
            </a:r>
          </a:p>
          <a:p>
            <a:pPr lvl="1"/>
            <a:r>
              <a:rPr lang="en-US" dirty="0"/>
              <a:t>Deepen their learning</a:t>
            </a:r>
          </a:p>
          <a:p>
            <a:pPr lvl="1"/>
            <a:r>
              <a:rPr lang="en-US" dirty="0"/>
              <a:t>Guide them to do work they need to do to attain their goals</a:t>
            </a:r>
          </a:p>
          <a:p>
            <a:pPr lvl="1"/>
            <a:r>
              <a:rPr lang="en-US" dirty="0"/>
              <a:t>Support the client in designing goals</a:t>
            </a:r>
          </a:p>
          <a:p>
            <a:pPr lvl="1"/>
            <a:endParaRPr lang="en-US" dirty="0"/>
          </a:p>
          <a:p>
            <a:pPr lvl="1"/>
            <a:r>
              <a:rPr lang="en-US" dirty="0"/>
              <a:t>15 Minutes</a:t>
            </a:r>
          </a:p>
          <a:p>
            <a:pPr lvl="2"/>
            <a:r>
              <a:rPr lang="en-US" dirty="0"/>
              <a:t>Signal when you are complete - Chat</a:t>
            </a:r>
          </a:p>
        </p:txBody>
      </p:sp>
      <p:sp>
        <p:nvSpPr>
          <p:cNvPr id="4" name="Date Placeholder 3">
            <a:extLst>
              <a:ext uri="{FF2B5EF4-FFF2-40B4-BE49-F238E27FC236}">
                <a16:creationId xmlns:a16="http://schemas.microsoft.com/office/drawing/2014/main" id="{7D088AD9-6C08-425E-AE0F-FAE9A0AE15E9}"/>
              </a:ext>
            </a:extLst>
          </p:cNvPr>
          <p:cNvSpPr>
            <a:spLocks noGrp="1"/>
          </p:cNvSpPr>
          <p:nvPr>
            <p:ph type="dt" sz="half" idx="10"/>
          </p:nvPr>
        </p:nvSpPr>
        <p:spPr/>
        <p:txBody>
          <a:bodyPr/>
          <a:lstStyle/>
          <a:p>
            <a:r>
              <a:rPr lang="en-US"/>
              <a:t>@</a:t>
            </a:r>
            <a:fld id="{181B60C6-3CD4-4FE7-B08D-3B8807C220F0}" type="datetime1">
              <a:rPr lang="en-US" smtClean="0"/>
              <a:pPr/>
              <a:t>9/17/2018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5CA852E8-1B5A-4A28-BD89-2AE38C14597E}"/>
              </a:ext>
            </a:extLst>
          </p:cNvPr>
          <p:cNvSpPr>
            <a:spLocks noGrp="1"/>
          </p:cNvSpPr>
          <p:nvPr>
            <p:ph type="sldNum" sz="quarter" idx="12"/>
          </p:nvPr>
        </p:nvSpPr>
        <p:spPr/>
        <p:txBody>
          <a:bodyPr/>
          <a:lstStyle/>
          <a:p>
            <a:fld id="{1CA093FF-0709-489F-960B-E0D5A32CFF65}" type="slidenum">
              <a:rPr lang="en-US" smtClean="0"/>
              <a:pPr/>
              <a:t>30</a:t>
            </a:fld>
            <a:endParaRPr lang="en-US" dirty="0"/>
          </a:p>
        </p:txBody>
      </p:sp>
    </p:spTree>
    <p:extLst>
      <p:ext uri="{BB962C8B-B14F-4D97-AF65-F5344CB8AC3E}">
        <p14:creationId xmlns:p14="http://schemas.microsoft.com/office/powerpoint/2010/main" val="180132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Identifying Areas for Focus</a:t>
            </a:r>
          </a:p>
        </p:txBody>
      </p:sp>
      <p:sp>
        <p:nvSpPr>
          <p:cNvPr id="3" name="Content Placeholder 2"/>
          <p:cNvSpPr>
            <a:spLocks noGrp="1"/>
          </p:cNvSpPr>
          <p:nvPr>
            <p:ph idx="1"/>
          </p:nvPr>
        </p:nvSpPr>
        <p:spPr>
          <a:xfrm>
            <a:off x="1885949" y="1752147"/>
            <a:ext cx="9481457" cy="4716386"/>
          </a:xfrm>
        </p:spPr>
        <p:txBody>
          <a:bodyPr>
            <a:normAutofit lnSpcReduction="10000"/>
          </a:bodyPr>
          <a:lstStyle/>
          <a:p>
            <a:r>
              <a:rPr lang="en-US" dirty="0"/>
              <a:t>Ask Questions to Uncover Topics</a:t>
            </a:r>
          </a:p>
          <a:p>
            <a:pPr lvl="1"/>
            <a:r>
              <a:rPr lang="en-US" dirty="0"/>
              <a:t>What are you finding challenging?</a:t>
            </a:r>
          </a:p>
          <a:p>
            <a:pPr lvl="1"/>
            <a:r>
              <a:rPr lang="en-US" dirty="0"/>
              <a:t>Where do you feel tense in your day?</a:t>
            </a:r>
          </a:p>
          <a:p>
            <a:pPr lvl="1"/>
            <a:r>
              <a:rPr lang="en-US" dirty="0"/>
              <a:t>What do you want that you don’t have?</a:t>
            </a:r>
          </a:p>
          <a:p>
            <a:r>
              <a:rPr lang="en-US" dirty="0"/>
              <a:t>Offer options for the Coaching session focus</a:t>
            </a:r>
          </a:p>
          <a:p>
            <a:pPr lvl="1"/>
            <a:r>
              <a:rPr lang="en-US" dirty="0"/>
              <a:t>Tools and/or Assessments (See Next Slide)</a:t>
            </a:r>
          </a:p>
          <a:p>
            <a:pPr lvl="1"/>
            <a:r>
              <a:rPr lang="en-US" dirty="0"/>
              <a:t>A Topic You Think Might Help Them</a:t>
            </a:r>
          </a:p>
          <a:p>
            <a:r>
              <a:rPr lang="en-US" dirty="0"/>
              <a:t>Periodically:  Review </a:t>
            </a:r>
          </a:p>
          <a:p>
            <a:pPr lvl="1"/>
            <a:r>
              <a:rPr lang="en-US" dirty="0"/>
              <a:t>Who the client is</a:t>
            </a:r>
          </a:p>
          <a:p>
            <a:pPr lvl="1"/>
            <a:r>
              <a:rPr lang="en-US" dirty="0"/>
              <a:t>What they want</a:t>
            </a:r>
          </a:p>
          <a:p>
            <a:pPr lvl="1"/>
            <a:r>
              <a:rPr lang="en-US" dirty="0"/>
              <a:t>Identify Coaching tools and topics that would support them</a:t>
            </a:r>
            <a:br>
              <a:rPr lang="en-US" dirty="0"/>
            </a:br>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31</a:t>
            </a:fld>
            <a:endParaRPr lang="en-US" dirty="0"/>
          </a:p>
        </p:txBody>
      </p:sp>
    </p:spTree>
    <p:extLst>
      <p:ext uri="{BB962C8B-B14F-4D97-AF65-F5344CB8AC3E}">
        <p14:creationId xmlns:p14="http://schemas.microsoft.com/office/powerpoint/2010/main" val="4203994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BCAE-B001-4E0C-81F6-DED36EF1BCEE}"/>
              </a:ext>
            </a:extLst>
          </p:cNvPr>
          <p:cNvSpPr>
            <a:spLocks noGrp="1"/>
          </p:cNvSpPr>
          <p:nvPr>
            <p:ph type="title"/>
          </p:nvPr>
        </p:nvSpPr>
        <p:spPr/>
        <p:txBody>
          <a:bodyPr>
            <a:normAutofit fontScale="90000"/>
          </a:bodyPr>
          <a:lstStyle/>
          <a:p>
            <a:r>
              <a:rPr lang="en-US" dirty="0"/>
              <a:t>Life Coaching (for All Clients) – </a:t>
            </a:r>
            <a:br>
              <a:rPr lang="en-US" dirty="0"/>
            </a:br>
            <a:r>
              <a:rPr lang="en-US" dirty="0"/>
              <a:t>Personal Development Topics</a:t>
            </a:r>
          </a:p>
        </p:txBody>
      </p:sp>
      <p:sp>
        <p:nvSpPr>
          <p:cNvPr id="3" name="Content Placeholder 2">
            <a:extLst>
              <a:ext uri="{FF2B5EF4-FFF2-40B4-BE49-F238E27FC236}">
                <a16:creationId xmlns:a16="http://schemas.microsoft.com/office/drawing/2014/main" id="{D188EDDA-6E7B-405C-A26A-B42A2DC2CA8E}"/>
              </a:ext>
            </a:extLst>
          </p:cNvPr>
          <p:cNvSpPr>
            <a:spLocks noGrp="1"/>
          </p:cNvSpPr>
          <p:nvPr>
            <p:ph idx="1"/>
          </p:nvPr>
        </p:nvSpPr>
        <p:spPr/>
        <p:txBody>
          <a:bodyPr>
            <a:normAutofit lnSpcReduction="10000"/>
          </a:bodyPr>
          <a:lstStyle/>
          <a:p>
            <a:r>
              <a:rPr lang="en-US" dirty="0"/>
              <a:t>Physical Health</a:t>
            </a:r>
          </a:p>
          <a:p>
            <a:pPr lvl="1"/>
            <a:r>
              <a:rPr lang="en-US" dirty="0"/>
              <a:t>Diet</a:t>
            </a:r>
          </a:p>
          <a:p>
            <a:pPr lvl="1"/>
            <a:r>
              <a:rPr lang="en-US" dirty="0"/>
              <a:t>Exercise</a:t>
            </a:r>
          </a:p>
          <a:p>
            <a:pPr lvl="1"/>
            <a:r>
              <a:rPr lang="en-US" dirty="0"/>
              <a:t>Nutrition</a:t>
            </a:r>
          </a:p>
          <a:p>
            <a:pPr lvl="1"/>
            <a:r>
              <a:rPr lang="en-US" dirty="0"/>
              <a:t>Sleep</a:t>
            </a:r>
          </a:p>
          <a:p>
            <a:r>
              <a:rPr lang="en-US" dirty="0"/>
              <a:t>Mental Health</a:t>
            </a:r>
          </a:p>
          <a:p>
            <a:pPr lvl="1"/>
            <a:r>
              <a:rPr lang="en-US" dirty="0"/>
              <a:t>Stress Reduction</a:t>
            </a:r>
          </a:p>
          <a:p>
            <a:pPr lvl="1"/>
            <a:r>
              <a:rPr lang="en-US" dirty="0"/>
              <a:t>Spirituality</a:t>
            </a:r>
          </a:p>
          <a:p>
            <a:pPr lvl="1"/>
            <a:r>
              <a:rPr lang="en-US" dirty="0"/>
              <a:t>Anxiety Reduction</a:t>
            </a:r>
          </a:p>
          <a:p>
            <a:pPr lvl="1"/>
            <a:r>
              <a:rPr lang="en-US" dirty="0"/>
              <a:t>Reducing Fear</a:t>
            </a:r>
          </a:p>
          <a:p>
            <a:pPr lvl="1"/>
            <a:r>
              <a:rPr lang="en-US" dirty="0"/>
              <a:t>Reducing Procrastination</a:t>
            </a:r>
          </a:p>
          <a:p>
            <a:endParaRPr lang="en-US" dirty="0"/>
          </a:p>
        </p:txBody>
      </p:sp>
      <p:sp>
        <p:nvSpPr>
          <p:cNvPr id="4" name="Date Placeholder 3">
            <a:extLst>
              <a:ext uri="{FF2B5EF4-FFF2-40B4-BE49-F238E27FC236}">
                <a16:creationId xmlns:a16="http://schemas.microsoft.com/office/drawing/2014/main" id="{6C1D3772-6C12-441B-8B45-0503B404C5F5}"/>
              </a:ext>
            </a:extLst>
          </p:cNvPr>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05B9311F-C177-4B1B-85E2-AAA9A200BB12}"/>
              </a:ext>
            </a:extLst>
          </p:cNvPr>
          <p:cNvSpPr>
            <a:spLocks noGrp="1"/>
          </p:cNvSpPr>
          <p:nvPr>
            <p:ph type="sldNum" sz="quarter" idx="12"/>
          </p:nvPr>
        </p:nvSpPr>
        <p:spPr/>
        <p:txBody>
          <a:bodyPr/>
          <a:lstStyle/>
          <a:p>
            <a:fld id="{1CA093FF-0709-489F-960B-E0D5A32CFF65}" type="slidenum">
              <a:rPr lang="en-US" smtClean="0"/>
              <a:pPr/>
              <a:t>32</a:t>
            </a:fld>
            <a:endParaRPr lang="en-US" dirty="0"/>
          </a:p>
        </p:txBody>
      </p:sp>
    </p:spTree>
    <p:extLst>
      <p:ext uri="{BB962C8B-B14F-4D97-AF65-F5344CB8AC3E}">
        <p14:creationId xmlns:p14="http://schemas.microsoft.com/office/powerpoint/2010/main" val="1184671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D86C-A289-44E8-9DF6-3C61F5EBC343}"/>
              </a:ext>
            </a:extLst>
          </p:cNvPr>
          <p:cNvSpPr>
            <a:spLocks noGrp="1"/>
          </p:cNvSpPr>
          <p:nvPr>
            <p:ph type="title"/>
          </p:nvPr>
        </p:nvSpPr>
        <p:spPr/>
        <p:txBody>
          <a:bodyPr/>
          <a:lstStyle/>
          <a:p>
            <a:r>
              <a:rPr lang="en-US" dirty="0"/>
              <a:t>Life Coaching – Personal Development Topics</a:t>
            </a:r>
          </a:p>
        </p:txBody>
      </p:sp>
      <p:sp>
        <p:nvSpPr>
          <p:cNvPr id="3" name="Content Placeholder 2">
            <a:extLst>
              <a:ext uri="{FF2B5EF4-FFF2-40B4-BE49-F238E27FC236}">
                <a16:creationId xmlns:a16="http://schemas.microsoft.com/office/drawing/2014/main" id="{68B902BA-9CD5-47B4-A148-4CD676C954C6}"/>
              </a:ext>
            </a:extLst>
          </p:cNvPr>
          <p:cNvSpPr>
            <a:spLocks noGrp="1"/>
          </p:cNvSpPr>
          <p:nvPr>
            <p:ph idx="1"/>
          </p:nvPr>
        </p:nvSpPr>
        <p:spPr/>
        <p:txBody>
          <a:bodyPr/>
          <a:lstStyle/>
          <a:p>
            <a:r>
              <a:rPr lang="en-US" dirty="0"/>
              <a:t>Friendships</a:t>
            </a:r>
          </a:p>
          <a:p>
            <a:r>
              <a:rPr lang="en-US" dirty="0"/>
              <a:t>Family</a:t>
            </a:r>
          </a:p>
          <a:p>
            <a:r>
              <a:rPr lang="en-US" dirty="0"/>
              <a:t>Personal Goals – DS.com</a:t>
            </a:r>
          </a:p>
          <a:p>
            <a:r>
              <a:rPr lang="en-US" dirty="0"/>
              <a:t>Work/Life Balance</a:t>
            </a:r>
          </a:p>
        </p:txBody>
      </p:sp>
      <p:sp>
        <p:nvSpPr>
          <p:cNvPr id="4" name="Date Placeholder 3">
            <a:extLst>
              <a:ext uri="{FF2B5EF4-FFF2-40B4-BE49-F238E27FC236}">
                <a16:creationId xmlns:a16="http://schemas.microsoft.com/office/drawing/2014/main" id="{F416D7BB-BC41-43C9-8BB3-EB1092AEA929}"/>
              </a:ext>
            </a:extLst>
          </p:cNvPr>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7B84ABB3-1F00-4170-AF68-478F65A400AC}"/>
              </a:ext>
            </a:extLst>
          </p:cNvPr>
          <p:cNvSpPr>
            <a:spLocks noGrp="1"/>
          </p:cNvSpPr>
          <p:nvPr>
            <p:ph type="sldNum" sz="quarter" idx="12"/>
          </p:nvPr>
        </p:nvSpPr>
        <p:spPr/>
        <p:txBody>
          <a:bodyPr/>
          <a:lstStyle/>
          <a:p>
            <a:fld id="{1CA093FF-0709-489F-960B-E0D5A32CFF65}" type="slidenum">
              <a:rPr lang="en-US" smtClean="0"/>
              <a:pPr/>
              <a:t>33</a:t>
            </a:fld>
            <a:endParaRPr lang="en-US" dirty="0"/>
          </a:p>
        </p:txBody>
      </p:sp>
    </p:spTree>
    <p:extLst>
      <p:ext uri="{BB962C8B-B14F-4D97-AF65-F5344CB8AC3E}">
        <p14:creationId xmlns:p14="http://schemas.microsoft.com/office/powerpoint/2010/main" val="74786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E9431-3CB9-42AA-986B-9BBDD92C12BA}"/>
              </a:ext>
            </a:extLst>
          </p:cNvPr>
          <p:cNvSpPr>
            <a:spLocks noGrp="1"/>
          </p:cNvSpPr>
          <p:nvPr>
            <p:ph type="title"/>
          </p:nvPr>
        </p:nvSpPr>
        <p:spPr/>
        <p:txBody>
          <a:bodyPr/>
          <a:lstStyle/>
          <a:p>
            <a:r>
              <a:rPr lang="en-US" dirty="0"/>
              <a:t>Coaching Modalities</a:t>
            </a:r>
          </a:p>
        </p:txBody>
      </p:sp>
      <p:graphicFrame>
        <p:nvGraphicFramePr>
          <p:cNvPr id="7" name="Content Placeholder 6">
            <a:extLst>
              <a:ext uri="{FF2B5EF4-FFF2-40B4-BE49-F238E27FC236}">
                <a16:creationId xmlns:a16="http://schemas.microsoft.com/office/drawing/2014/main" id="{C4FFA7D7-5E3C-46EC-9D59-FABCEE80EE7F}"/>
              </a:ext>
            </a:extLst>
          </p:cNvPr>
          <p:cNvGraphicFramePr>
            <a:graphicFrameLocks noGrp="1"/>
          </p:cNvGraphicFramePr>
          <p:nvPr>
            <p:ph idx="1"/>
            <p:extLst>
              <p:ext uri="{D42A27DB-BD31-4B8C-83A1-F6EECF244321}">
                <p14:modId xmlns:p14="http://schemas.microsoft.com/office/powerpoint/2010/main" val="2336029750"/>
              </p:ext>
            </p:extLst>
          </p:nvPr>
        </p:nvGraphicFramePr>
        <p:xfrm>
          <a:off x="1885950" y="1752599"/>
          <a:ext cx="9818370" cy="4399380"/>
        </p:xfrm>
        <a:graphic>
          <a:graphicData uri="http://schemas.openxmlformats.org/drawingml/2006/table">
            <a:tbl>
              <a:tblPr firstRow="1" bandRow="1">
                <a:tableStyleId>{5C22544A-7EE6-4342-B048-85BDC9FD1C3A}</a:tableStyleId>
              </a:tblPr>
              <a:tblGrid>
                <a:gridCol w="4909185">
                  <a:extLst>
                    <a:ext uri="{9D8B030D-6E8A-4147-A177-3AD203B41FA5}">
                      <a16:colId xmlns:a16="http://schemas.microsoft.com/office/drawing/2014/main" val="2930537010"/>
                    </a:ext>
                  </a:extLst>
                </a:gridCol>
                <a:gridCol w="4909185">
                  <a:extLst>
                    <a:ext uri="{9D8B030D-6E8A-4147-A177-3AD203B41FA5}">
                      <a16:colId xmlns:a16="http://schemas.microsoft.com/office/drawing/2014/main" val="2271751672"/>
                    </a:ext>
                  </a:extLst>
                </a:gridCol>
              </a:tblGrid>
              <a:tr h="439938">
                <a:tc>
                  <a:txBody>
                    <a:bodyPr/>
                    <a:lstStyle/>
                    <a:p>
                      <a:r>
                        <a:rPr lang="en-US" dirty="0">
                          <a:solidFill>
                            <a:schemeClr val="tx1"/>
                          </a:solidFill>
                        </a:rPr>
                        <a:t>Modalities</a:t>
                      </a:r>
                    </a:p>
                  </a:txBody>
                  <a:tcPr/>
                </a:tc>
                <a:tc>
                  <a:txBody>
                    <a:bodyPr/>
                    <a:lstStyle/>
                    <a:p>
                      <a:r>
                        <a:rPr lang="en-US" dirty="0">
                          <a:solidFill>
                            <a:schemeClr val="tx1"/>
                          </a:solidFill>
                        </a:rPr>
                        <a:t>Modalities</a:t>
                      </a:r>
                    </a:p>
                  </a:txBody>
                  <a:tcPr/>
                </a:tc>
                <a:extLst>
                  <a:ext uri="{0D108BD9-81ED-4DB2-BD59-A6C34878D82A}">
                    <a16:rowId xmlns:a16="http://schemas.microsoft.com/office/drawing/2014/main" val="430112411"/>
                  </a:ext>
                </a:extLst>
              </a:tr>
              <a:tr h="439938">
                <a:tc>
                  <a:txBody>
                    <a:bodyPr/>
                    <a:lstStyle/>
                    <a:p>
                      <a:r>
                        <a:rPr lang="en-US" dirty="0"/>
                        <a:t>Guided Imagery</a:t>
                      </a:r>
                    </a:p>
                  </a:txBody>
                  <a:tcPr/>
                </a:tc>
                <a:tc>
                  <a:txBody>
                    <a:bodyPr/>
                    <a:lstStyle/>
                    <a:p>
                      <a:r>
                        <a:rPr lang="en-US" dirty="0"/>
                        <a:t>Mind-Body</a:t>
                      </a:r>
                    </a:p>
                  </a:txBody>
                  <a:tcPr/>
                </a:tc>
                <a:extLst>
                  <a:ext uri="{0D108BD9-81ED-4DB2-BD59-A6C34878D82A}">
                    <a16:rowId xmlns:a16="http://schemas.microsoft.com/office/drawing/2014/main" val="1614863420"/>
                  </a:ext>
                </a:extLst>
              </a:tr>
              <a:tr h="439938">
                <a:tc>
                  <a:txBody>
                    <a:bodyPr/>
                    <a:lstStyle/>
                    <a:p>
                      <a:r>
                        <a:rPr lang="en-US" dirty="0"/>
                        <a:t>Affirmations</a:t>
                      </a:r>
                    </a:p>
                  </a:txBody>
                  <a:tcPr/>
                </a:tc>
                <a:tc>
                  <a:txBody>
                    <a:bodyPr/>
                    <a:lstStyle/>
                    <a:p>
                      <a:r>
                        <a:rPr lang="en-US" dirty="0"/>
                        <a:t>Appreciative Inquiry</a:t>
                      </a:r>
                    </a:p>
                  </a:txBody>
                  <a:tcPr/>
                </a:tc>
                <a:extLst>
                  <a:ext uri="{0D108BD9-81ED-4DB2-BD59-A6C34878D82A}">
                    <a16:rowId xmlns:a16="http://schemas.microsoft.com/office/drawing/2014/main" val="1010695546"/>
                  </a:ext>
                </a:extLst>
              </a:tr>
              <a:tr h="439938">
                <a:tc>
                  <a:txBody>
                    <a:bodyPr/>
                    <a:lstStyle/>
                    <a:p>
                      <a:r>
                        <a:rPr lang="en-US" dirty="0"/>
                        <a:t>Box Thinking</a:t>
                      </a:r>
                    </a:p>
                  </a:txBody>
                  <a:tcPr/>
                </a:tc>
                <a:tc>
                  <a:txBody>
                    <a:bodyPr/>
                    <a:lstStyle/>
                    <a:p>
                      <a:r>
                        <a:rPr lang="en-US" dirty="0"/>
                        <a:t>Head – Heart – Gut</a:t>
                      </a:r>
                    </a:p>
                  </a:txBody>
                  <a:tcPr/>
                </a:tc>
                <a:extLst>
                  <a:ext uri="{0D108BD9-81ED-4DB2-BD59-A6C34878D82A}">
                    <a16:rowId xmlns:a16="http://schemas.microsoft.com/office/drawing/2014/main" val="234170745"/>
                  </a:ext>
                </a:extLst>
              </a:tr>
              <a:tr h="439938">
                <a:tc>
                  <a:txBody>
                    <a:bodyPr/>
                    <a:lstStyle/>
                    <a:p>
                      <a:r>
                        <a:rPr lang="en-US" dirty="0"/>
                        <a:t>Inner Child Work</a:t>
                      </a:r>
                    </a:p>
                  </a:txBody>
                  <a:tcPr/>
                </a:tc>
                <a:tc>
                  <a:txBody>
                    <a:bodyPr/>
                    <a:lstStyle/>
                    <a:p>
                      <a:r>
                        <a:rPr lang="en-US" dirty="0"/>
                        <a:t>Brainstorming</a:t>
                      </a:r>
                    </a:p>
                  </a:txBody>
                  <a:tcPr/>
                </a:tc>
                <a:extLst>
                  <a:ext uri="{0D108BD9-81ED-4DB2-BD59-A6C34878D82A}">
                    <a16:rowId xmlns:a16="http://schemas.microsoft.com/office/drawing/2014/main" val="531275235"/>
                  </a:ext>
                </a:extLst>
              </a:tr>
              <a:tr h="439938">
                <a:tc>
                  <a:txBody>
                    <a:bodyPr/>
                    <a:lstStyle/>
                    <a:p>
                      <a:r>
                        <a:rPr lang="en-US" dirty="0"/>
                        <a:t>Seeking Feedback</a:t>
                      </a:r>
                    </a:p>
                  </a:txBody>
                  <a:tcPr/>
                </a:tc>
                <a:tc>
                  <a:txBody>
                    <a:bodyPr/>
                    <a:lstStyle/>
                    <a:p>
                      <a:r>
                        <a:rPr lang="en-US" dirty="0"/>
                        <a:t>Force Field Analysis</a:t>
                      </a:r>
                    </a:p>
                  </a:txBody>
                  <a:tcPr/>
                </a:tc>
                <a:extLst>
                  <a:ext uri="{0D108BD9-81ED-4DB2-BD59-A6C34878D82A}">
                    <a16:rowId xmlns:a16="http://schemas.microsoft.com/office/drawing/2014/main" val="3611576783"/>
                  </a:ext>
                </a:extLst>
              </a:tr>
              <a:tr h="439938">
                <a:tc>
                  <a:txBody>
                    <a:bodyPr/>
                    <a:lstStyle/>
                    <a:p>
                      <a:r>
                        <a:rPr lang="en-US" dirty="0"/>
                        <a:t>Drawing</a:t>
                      </a:r>
                    </a:p>
                  </a:txBody>
                  <a:tcPr/>
                </a:tc>
                <a:tc>
                  <a:txBody>
                    <a:bodyPr/>
                    <a:lstStyle/>
                    <a:p>
                      <a:r>
                        <a:rPr lang="en-US" dirty="0"/>
                        <a:t>NLP</a:t>
                      </a:r>
                    </a:p>
                  </a:txBody>
                  <a:tcPr/>
                </a:tc>
                <a:extLst>
                  <a:ext uri="{0D108BD9-81ED-4DB2-BD59-A6C34878D82A}">
                    <a16:rowId xmlns:a16="http://schemas.microsoft.com/office/drawing/2014/main" val="3976054901"/>
                  </a:ext>
                </a:extLst>
              </a:tr>
              <a:tr h="439938">
                <a:tc>
                  <a:txBody>
                    <a:bodyPr/>
                    <a:lstStyle/>
                    <a:p>
                      <a:r>
                        <a:rPr lang="en-US" dirty="0"/>
                        <a:t>Image Work</a:t>
                      </a:r>
                    </a:p>
                  </a:txBody>
                  <a:tcPr/>
                </a:tc>
                <a:tc>
                  <a:txBody>
                    <a:bodyPr/>
                    <a:lstStyle/>
                    <a:p>
                      <a:r>
                        <a:rPr lang="en-US" dirty="0"/>
                        <a:t>EFT</a:t>
                      </a:r>
                    </a:p>
                  </a:txBody>
                  <a:tcPr/>
                </a:tc>
                <a:extLst>
                  <a:ext uri="{0D108BD9-81ED-4DB2-BD59-A6C34878D82A}">
                    <a16:rowId xmlns:a16="http://schemas.microsoft.com/office/drawing/2014/main" val="1417531247"/>
                  </a:ext>
                </a:extLst>
              </a:tr>
              <a:tr h="439938">
                <a:tc>
                  <a:txBody>
                    <a:bodyPr/>
                    <a:lstStyle/>
                    <a:p>
                      <a:r>
                        <a:rPr lang="en-US" dirty="0"/>
                        <a:t>Assessments</a:t>
                      </a:r>
                    </a:p>
                  </a:txBody>
                  <a:tcPr/>
                </a:tc>
                <a:tc>
                  <a:txBody>
                    <a:bodyPr/>
                    <a:lstStyle/>
                    <a:p>
                      <a:r>
                        <a:rPr lang="en-US" dirty="0"/>
                        <a:t>Strengths</a:t>
                      </a:r>
                    </a:p>
                  </a:txBody>
                  <a:tcPr/>
                </a:tc>
                <a:extLst>
                  <a:ext uri="{0D108BD9-81ED-4DB2-BD59-A6C34878D82A}">
                    <a16:rowId xmlns:a16="http://schemas.microsoft.com/office/drawing/2014/main" val="1673852764"/>
                  </a:ext>
                </a:extLst>
              </a:tr>
              <a:tr h="439938">
                <a:tc>
                  <a:txBody>
                    <a:bodyPr/>
                    <a:lstStyle/>
                    <a:p>
                      <a:r>
                        <a:rPr lang="en-US" dirty="0"/>
                        <a:t>Internal Voices</a:t>
                      </a:r>
                    </a:p>
                  </a:txBody>
                  <a:tcPr/>
                </a:tc>
                <a:tc>
                  <a:txBody>
                    <a:bodyPr/>
                    <a:lstStyle/>
                    <a:p>
                      <a:r>
                        <a:rPr lang="en-US" dirty="0"/>
                        <a:t>Visioning / Imagineering</a:t>
                      </a:r>
                    </a:p>
                  </a:txBody>
                  <a:tcPr/>
                </a:tc>
                <a:extLst>
                  <a:ext uri="{0D108BD9-81ED-4DB2-BD59-A6C34878D82A}">
                    <a16:rowId xmlns:a16="http://schemas.microsoft.com/office/drawing/2014/main" val="1569443266"/>
                  </a:ext>
                </a:extLst>
              </a:tr>
            </a:tbl>
          </a:graphicData>
        </a:graphic>
      </p:graphicFrame>
      <p:sp>
        <p:nvSpPr>
          <p:cNvPr id="4" name="Date Placeholder 3">
            <a:extLst>
              <a:ext uri="{FF2B5EF4-FFF2-40B4-BE49-F238E27FC236}">
                <a16:creationId xmlns:a16="http://schemas.microsoft.com/office/drawing/2014/main" id="{523F6D0B-BEE0-4980-A9EE-F833F4FB50F7}"/>
              </a:ext>
            </a:extLst>
          </p:cNvPr>
          <p:cNvSpPr>
            <a:spLocks noGrp="1"/>
          </p:cNvSpPr>
          <p:nvPr>
            <p:ph type="dt" sz="half" idx="10"/>
          </p:nvPr>
        </p:nvSpPr>
        <p:spPr/>
        <p:txBody>
          <a:bodyPr/>
          <a:lstStyle/>
          <a:p>
            <a:r>
              <a:rPr lang="en-US"/>
              <a:t>@</a:t>
            </a:r>
            <a:fld id="{181B60C6-3CD4-4FE7-B08D-3B8807C220F0}" type="datetime1">
              <a:rPr lang="en-US" smtClean="0"/>
              <a:pPr/>
              <a:t>9/15/2018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1DA8AE8D-E3DA-43BE-BE99-4330AC8D904A}"/>
              </a:ext>
            </a:extLst>
          </p:cNvPr>
          <p:cNvSpPr>
            <a:spLocks noGrp="1"/>
          </p:cNvSpPr>
          <p:nvPr>
            <p:ph type="sldNum" sz="quarter" idx="12"/>
          </p:nvPr>
        </p:nvSpPr>
        <p:spPr/>
        <p:txBody>
          <a:bodyPr/>
          <a:lstStyle/>
          <a:p>
            <a:fld id="{1CA093FF-0709-489F-960B-E0D5A32CFF65}" type="slidenum">
              <a:rPr lang="en-US" smtClean="0"/>
              <a:pPr/>
              <a:t>34</a:t>
            </a:fld>
            <a:endParaRPr lang="en-US" dirty="0"/>
          </a:p>
        </p:txBody>
      </p:sp>
    </p:spTree>
    <p:extLst>
      <p:ext uri="{BB962C8B-B14F-4D97-AF65-F5344CB8AC3E}">
        <p14:creationId xmlns:p14="http://schemas.microsoft.com/office/powerpoint/2010/main" val="3107705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Helping The Client See the Value in Coaching</a:t>
            </a:r>
          </a:p>
        </p:txBody>
      </p:sp>
      <p:sp>
        <p:nvSpPr>
          <p:cNvPr id="3" name="Content Placeholder 2"/>
          <p:cNvSpPr>
            <a:spLocks noGrp="1"/>
          </p:cNvSpPr>
          <p:nvPr>
            <p:ph idx="1"/>
          </p:nvPr>
        </p:nvSpPr>
        <p:spPr/>
        <p:txBody>
          <a:bodyPr>
            <a:normAutofit/>
          </a:bodyPr>
          <a:lstStyle/>
          <a:p>
            <a:r>
              <a:rPr lang="en-US" b="1" dirty="0"/>
              <a:t>Go Deep </a:t>
            </a:r>
          </a:p>
          <a:p>
            <a:r>
              <a:rPr lang="en-US" dirty="0"/>
              <a:t>Questions to Help Them See The Value</a:t>
            </a:r>
          </a:p>
          <a:p>
            <a:pPr lvl="1"/>
            <a:r>
              <a:rPr lang="en-US" dirty="0"/>
              <a:t>What value did you receive from today?  </a:t>
            </a:r>
          </a:p>
          <a:p>
            <a:pPr lvl="1"/>
            <a:r>
              <a:rPr lang="en-US" dirty="0"/>
              <a:t>What value are you getting from Coaching?  </a:t>
            </a:r>
          </a:p>
          <a:p>
            <a:pPr lvl="1"/>
            <a:r>
              <a:rPr lang="en-US" dirty="0"/>
              <a:t>How is your work changing?  </a:t>
            </a:r>
          </a:p>
          <a:p>
            <a:pPr lvl="1"/>
            <a:r>
              <a:rPr lang="en-US" dirty="0"/>
              <a:t>How is your life changing?  </a:t>
            </a:r>
          </a:p>
          <a:p>
            <a:pPr lvl="1"/>
            <a:r>
              <a:rPr lang="en-US" dirty="0"/>
              <a:t>How have you changed?</a:t>
            </a:r>
          </a:p>
          <a:p>
            <a:pPr lvl="1"/>
            <a:r>
              <a:rPr lang="en-US" dirty="0"/>
              <a:t>How have you grown through Coaching?</a:t>
            </a:r>
          </a:p>
          <a:p>
            <a:r>
              <a:rPr lang="en-US" dirty="0">
                <a:solidFill>
                  <a:srgbClr val="FF0000"/>
                </a:solidFill>
              </a:rPr>
              <a:t>Any other ways?</a:t>
            </a:r>
            <a:br>
              <a:rPr lang="en-US" dirty="0"/>
            </a:br>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35</a:t>
            </a:fld>
            <a:endParaRPr lang="en-US" dirty="0"/>
          </a:p>
        </p:txBody>
      </p:sp>
    </p:spTree>
    <p:extLst>
      <p:ext uri="{BB962C8B-B14F-4D97-AF65-F5344CB8AC3E}">
        <p14:creationId xmlns:p14="http://schemas.microsoft.com/office/powerpoint/2010/main" val="2651809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Glacier Point Solutions, Inc. Coaching – Services Offered</a:t>
            </a:r>
          </a:p>
        </p:txBody>
      </p:sp>
      <p:sp>
        <p:nvSpPr>
          <p:cNvPr id="3" name="Content Placeholder 2"/>
          <p:cNvSpPr>
            <a:spLocks noGrp="1"/>
          </p:cNvSpPr>
          <p:nvPr>
            <p:ph idx="1"/>
          </p:nvPr>
        </p:nvSpPr>
        <p:spPr/>
        <p:txBody>
          <a:bodyPr>
            <a:normAutofit/>
          </a:bodyPr>
          <a:lstStyle/>
          <a:p>
            <a:r>
              <a:rPr lang="en-US" dirty="0"/>
              <a:t>Executive Coaching</a:t>
            </a:r>
          </a:p>
          <a:p>
            <a:r>
              <a:rPr lang="en-US" dirty="0"/>
              <a:t>Career Coaching</a:t>
            </a:r>
          </a:p>
          <a:p>
            <a:r>
              <a:rPr lang="en-US" dirty="0"/>
              <a:t>Job Search Coaching</a:t>
            </a:r>
          </a:p>
          <a:p>
            <a:r>
              <a:rPr lang="en-US" dirty="0"/>
              <a:t>Small Business Coaching</a:t>
            </a:r>
          </a:p>
          <a:p>
            <a:r>
              <a:rPr lang="en-US" dirty="0"/>
              <a:t>Sales Coaching</a:t>
            </a:r>
          </a:p>
          <a:p>
            <a:r>
              <a:rPr lang="en-US" dirty="0"/>
              <a:t>Life Coaching</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36</a:t>
            </a:fld>
            <a:endParaRPr lang="en-US" dirty="0"/>
          </a:p>
        </p:txBody>
      </p:sp>
    </p:spTree>
    <p:extLst>
      <p:ext uri="{BB962C8B-B14F-4D97-AF65-F5344CB8AC3E}">
        <p14:creationId xmlns:p14="http://schemas.microsoft.com/office/powerpoint/2010/main" val="276247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FDEC6-5AA7-4811-8C0F-5190F48F502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F7DCFFC6-82EF-4753-8696-567C1551FEBD}"/>
              </a:ext>
            </a:extLst>
          </p:cNvPr>
          <p:cNvSpPr>
            <a:spLocks noGrp="1"/>
          </p:cNvSpPr>
          <p:nvPr>
            <p:ph idx="1"/>
          </p:nvPr>
        </p:nvSpPr>
        <p:spPr/>
        <p:txBody>
          <a:bodyPr/>
          <a:lstStyle/>
          <a:p>
            <a:r>
              <a:rPr lang="en-US" dirty="0"/>
              <a:t>Sales - Overcoming the Request to Talk to Some of Your Clients</a:t>
            </a:r>
          </a:p>
          <a:p>
            <a:r>
              <a:rPr lang="en-US" dirty="0"/>
              <a:t>Maintaining Coaching Frequency</a:t>
            </a:r>
          </a:p>
          <a:p>
            <a:r>
              <a:rPr lang="en-US" dirty="0"/>
              <a:t>Coaching Engagement Length</a:t>
            </a:r>
          </a:p>
          <a:p>
            <a:r>
              <a:rPr lang="en-US" dirty="0"/>
              <a:t>Helping clients see the value in Coaching</a:t>
            </a:r>
          </a:p>
          <a:p>
            <a:endParaRPr lang="en-US" dirty="0"/>
          </a:p>
        </p:txBody>
      </p:sp>
      <p:sp>
        <p:nvSpPr>
          <p:cNvPr id="4" name="Date Placeholder 3">
            <a:extLst>
              <a:ext uri="{FF2B5EF4-FFF2-40B4-BE49-F238E27FC236}">
                <a16:creationId xmlns:a16="http://schemas.microsoft.com/office/drawing/2014/main" id="{0E4CFAA3-9F3A-4746-BF24-E20BFD1E89B2}"/>
              </a:ext>
            </a:extLst>
          </p:cNvPr>
          <p:cNvSpPr>
            <a:spLocks noGrp="1"/>
          </p:cNvSpPr>
          <p:nvPr>
            <p:ph type="dt" sz="half" idx="10"/>
          </p:nvPr>
        </p:nvSpPr>
        <p:spPr/>
        <p:txBody>
          <a:bodyPr/>
          <a:lstStyle/>
          <a:p>
            <a:r>
              <a:rPr lang="en-US"/>
              <a:t>@</a:t>
            </a:r>
            <a:fld id="{181B60C6-3CD4-4FE7-B08D-3B8807C220F0}" type="datetime1">
              <a:rPr lang="en-US" smtClean="0"/>
              <a:pPr/>
              <a:t>9/17/2018</a:t>
            </a:fld>
            <a:r>
              <a:rPr lang="en-US"/>
              <a:t> Glacier Point Solutions, Inc. ~  GlacierPointSolutions.com ~ Donna Schilder ~ (562)434-7822 ~ Donna@GlacierPointSolutions.com</a:t>
            </a:r>
            <a:endParaRPr lang="en-US" dirty="0"/>
          </a:p>
        </p:txBody>
      </p:sp>
      <p:sp>
        <p:nvSpPr>
          <p:cNvPr id="5" name="Slide Number Placeholder 4">
            <a:extLst>
              <a:ext uri="{FF2B5EF4-FFF2-40B4-BE49-F238E27FC236}">
                <a16:creationId xmlns:a16="http://schemas.microsoft.com/office/drawing/2014/main" id="{EA20EAA0-2BBA-4437-8B78-65A218654172}"/>
              </a:ext>
            </a:extLst>
          </p:cNvPr>
          <p:cNvSpPr>
            <a:spLocks noGrp="1"/>
          </p:cNvSpPr>
          <p:nvPr>
            <p:ph type="sldNum" sz="quarter" idx="12"/>
          </p:nvPr>
        </p:nvSpPr>
        <p:spPr/>
        <p:txBody>
          <a:bodyPr/>
          <a:lstStyle/>
          <a:p>
            <a:fld id="{1CA093FF-0709-489F-960B-E0D5A32CFF65}" type="slidenum">
              <a:rPr lang="en-US" smtClean="0"/>
              <a:pPr/>
              <a:t>37</a:t>
            </a:fld>
            <a:endParaRPr lang="en-US" dirty="0"/>
          </a:p>
        </p:txBody>
      </p:sp>
    </p:spTree>
    <p:extLst>
      <p:ext uri="{BB962C8B-B14F-4D97-AF65-F5344CB8AC3E}">
        <p14:creationId xmlns:p14="http://schemas.microsoft.com/office/powerpoint/2010/main" val="2744883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Glacier Point Solutions, Inc. - Executive Coaching</a:t>
            </a:r>
          </a:p>
        </p:txBody>
      </p:sp>
      <p:sp>
        <p:nvSpPr>
          <p:cNvPr id="3" name="Content Placeholder 2"/>
          <p:cNvSpPr>
            <a:spLocks noGrp="1"/>
          </p:cNvSpPr>
          <p:nvPr>
            <p:ph idx="1"/>
          </p:nvPr>
        </p:nvSpPr>
        <p:spPr/>
        <p:txBody>
          <a:bodyPr>
            <a:normAutofit/>
          </a:bodyPr>
          <a:lstStyle/>
          <a:p>
            <a:r>
              <a:rPr lang="en-US" dirty="0"/>
              <a:t>Our mission is to help our corporate and non-profit clients  create a culture that’s inspiring and innovative, and leaders who are encouraging, assertive, and effective. </a:t>
            </a:r>
          </a:p>
          <a:p>
            <a:r>
              <a:rPr lang="en-US" dirty="0"/>
              <a:t>We support companies in offering Leadership Coaching Programs that are more impactful than Coaching one Leader at a time and offer ongoing support to leaders as needed. </a:t>
            </a:r>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38</a:t>
            </a:fld>
            <a:endParaRPr lang="en-US" dirty="0"/>
          </a:p>
        </p:txBody>
      </p:sp>
    </p:spTree>
    <p:extLst>
      <p:ext uri="{BB962C8B-B14F-4D97-AF65-F5344CB8AC3E}">
        <p14:creationId xmlns:p14="http://schemas.microsoft.com/office/powerpoint/2010/main" val="1542879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Glacier Point Solutions, Inc.:</a:t>
            </a:r>
          </a:p>
        </p:txBody>
      </p:sp>
      <p:sp>
        <p:nvSpPr>
          <p:cNvPr id="3" name="Content Placeholder 2"/>
          <p:cNvSpPr>
            <a:spLocks noGrp="1"/>
          </p:cNvSpPr>
          <p:nvPr>
            <p:ph idx="1"/>
          </p:nvPr>
        </p:nvSpPr>
        <p:spPr/>
        <p:txBody>
          <a:bodyPr>
            <a:normAutofit fontScale="77500" lnSpcReduction="20000"/>
          </a:bodyPr>
          <a:lstStyle/>
          <a:p>
            <a:pPr marL="0" indent="0" algn="ctr">
              <a:buNone/>
            </a:pPr>
            <a:endParaRPr lang="en-US" sz="8600" dirty="0"/>
          </a:p>
          <a:p>
            <a:pPr marL="0" indent="0" algn="ctr">
              <a:buNone/>
            </a:pPr>
            <a:r>
              <a:rPr lang="en-US" sz="8000" dirty="0"/>
              <a:t>Thank You!!!!!</a:t>
            </a:r>
          </a:p>
          <a:p>
            <a:pPr marL="0" indent="0" algn="ctr">
              <a:buNone/>
            </a:pPr>
            <a:endParaRPr lang="en-US" sz="6000" dirty="0"/>
          </a:p>
          <a:p>
            <a:r>
              <a:rPr lang="en-US" sz="6000" dirty="0"/>
              <a:t>For all your hard work.</a:t>
            </a:r>
          </a:p>
          <a:p>
            <a:endParaRPr lang="en-US" sz="6000" dirty="0"/>
          </a:p>
          <a:p>
            <a:pPr lvl="1"/>
            <a:r>
              <a:rPr lang="en-US" sz="5600" dirty="0"/>
              <a:t>I’m so glad you are part of our team!</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9/14/2018</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39</a:t>
            </a:fld>
            <a:endParaRPr lang="en-US" dirty="0"/>
          </a:p>
        </p:txBody>
      </p:sp>
    </p:spTree>
    <p:extLst>
      <p:ext uri="{BB962C8B-B14F-4D97-AF65-F5344CB8AC3E}">
        <p14:creationId xmlns:p14="http://schemas.microsoft.com/office/powerpoint/2010/main" val="2484139611"/>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124834</TotalTime>
  <Words>2732</Words>
  <Application>Microsoft Office PowerPoint</Application>
  <PresentationFormat>Widescreen</PresentationFormat>
  <Paragraphs>371</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Palatino Linotype</vt:lpstr>
      <vt:lpstr>Office Theme</vt:lpstr>
      <vt:lpstr>Glacier Point Solutions, Inc. Quarterly All Hands Meeting –  Holiday Meet &amp; Greet</vt:lpstr>
      <vt:lpstr>Meeting Agenda</vt:lpstr>
      <vt:lpstr>Meeting Agenda</vt:lpstr>
      <vt:lpstr>Glacier Point Solutions, Inc. - Team </vt:lpstr>
      <vt:lpstr>PowerPoint Presentation</vt:lpstr>
      <vt:lpstr>Heather Backstrom, Ed.D., CPCC, ACC </vt:lpstr>
      <vt:lpstr>New Coach</vt:lpstr>
      <vt:lpstr>Our New Virtual Assistant – Angela Lindland</vt:lpstr>
      <vt:lpstr>Close Rates – Individually Paying Clients</vt:lpstr>
      <vt:lpstr>Coaching Effectiveness Surveys - 2018</vt:lpstr>
      <vt:lpstr>Positive Comments About Glacier Point Solutions</vt:lpstr>
      <vt:lpstr>Positive Comments About Glacier Point Solutions</vt:lpstr>
      <vt:lpstr>Positive Comments About Coaches</vt:lpstr>
      <vt:lpstr>Positive Comments About Coaches</vt:lpstr>
      <vt:lpstr>Positive Comments About Coaches</vt:lpstr>
      <vt:lpstr>Coach Accomplishments</vt:lpstr>
      <vt:lpstr>GPSI Administrative Accomplishments </vt:lpstr>
      <vt:lpstr>2018 Glacier Point Solutions Projects</vt:lpstr>
      <vt:lpstr>2018 Glacier Point Solutions Corporate/NonProfit Projects</vt:lpstr>
      <vt:lpstr>2018 Prospects</vt:lpstr>
      <vt:lpstr>2018 Projects</vt:lpstr>
      <vt:lpstr>Sales Goal:</vt:lpstr>
      <vt:lpstr>Sales Tip – Overcoming the “I Need to Talk to Some Of Your Clients” Objection</vt:lpstr>
      <vt:lpstr>Coaching Session Frequency</vt:lpstr>
      <vt:lpstr>Maintaining Coaching Session Frequency</vt:lpstr>
      <vt:lpstr> Coaching Engagement Length</vt:lpstr>
      <vt:lpstr>Longer Engagements – Identifying Areas for Focus</vt:lpstr>
      <vt:lpstr>Inventories, Assessments &amp; Tools Available on DS.com</vt:lpstr>
      <vt:lpstr>Inventories, Assessments &amp; Tools Available on DS.com</vt:lpstr>
      <vt:lpstr>Creating Longer Engagements</vt:lpstr>
      <vt:lpstr>Identifying Areas for Focus</vt:lpstr>
      <vt:lpstr>Life Coaching (for All Clients) –  Personal Development Topics</vt:lpstr>
      <vt:lpstr>Life Coaching – Personal Development Topics</vt:lpstr>
      <vt:lpstr>Coaching Modalities</vt:lpstr>
      <vt:lpstr>Helping The Client See the Value in Coaching</vt:lpstr>
      <vt:lpstr>Glacier Point Solutions, Inc. Coaching – Services Offered</vt:lpstr>
      <vt:lpstr>Summary</vt:lpstr>
      <vt:lpstr>Glacier Point Solutions, Inc. - Executive Coaching</vt:lpstr>
      <vt:lpstr>From Glacier Point Solutions, Inc.: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First FCU</dc:title>
  <dc:creator>Owner</dc:creator>
  <cp:lastModifiedBy>D schilder</cp:lastModifiedBy>
  <cp:revision>389</cp:revision>
  <cp:lastPrinted>2017-10-10T16:10:56Z</cp:lastPrinted>
  <dcterms:created xsi:type="dcterms:W3CDTF">2015-05-19T19:15:11Z</dcterms:created>
  <dcterms:modified xsi:type="dcterms:W3CDTF">2018-09-17T15:10:17Z</dcterms:modified>
</cp:coreProperties>
</file>