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82" r:id="rId2"/>
    <p:sldId id="389" r:id="rId3"/>
    <p:sldId id="388" r:id="rId4"/>
    <p:sldId id="323" r:id="rId5"/>
    <p:sldId id="364" r:id="rId6"/>
    <p:sldId id="337" r:id="rId7"/>
    <p:sldId id="342" r:id="rId8"/>
    <p:sldId id="392" r:id="rId9"/>
    <p:sldId id="349" r:id="rId10"/>
    <p:sldId id="325" r:id="rId11"/>
    <p:sldId id="327" r:id="rId12"/>
    <p:sldId id="365" r:id="rId13"/>
    <p:sldId id="393" r:id="rId14"/>
    <p:sldId id="390" r:id="rId15"/>
    <p:sldId id="394" r:id="rId16"/>
    <p:sldId id="395" r:id="rId17"/>
    <p:sldId id="316" r:id="rId18"/>
    <p:sldId id="310" r:id="rId19"/>
    <p:sldId id="318" r:id="rId20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407" autoAdjust="0"/>
    <p:restoredTop sz="94660"/>
  </p:normalViewPr>
  <p:slideViewPr>
    <p:cSldViewPr snapToGrid="0">
      <p:cViewPr varScale="1">
        <p:scale>
          <a:sx n="98" d="100"/>
          <a:sy n="98" d="100"/>
        </p:scale>
        <p:origin x="6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753987D-6F90-4845-855D-ADD3AB52A577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6AFCC5B-664A-4165-B292-D022E4ADE6EE}" type="slidenum">
              <a:rPr lang="en-US" b="1" smtClean="0"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4964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E388B70-2FF6-447B-858E-5A5DA04B12D4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8334F307-9F24-4E06-AB13-209B4F267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7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098220" y="1542030"/>
            <a:ext cx="8776609" cy="252435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8219" y="1584862"/>
            <a:ext cx="8776609" cy="1134835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8220" y="3010946"/>
            <a:ext cx="8776609" cy="104829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88178" y="6356350"/>
            <a:ext cx="59483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5/26/2015 www.GlacierPointSolutions.com ~ (562)434-7822 ~ Donna@DonnaSchilder.com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6516" y="6356350"/>
            <a:ext cx="2183292" cy="365125"/>
          </a:xfrm>
        </p:spPr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18" y="252570"/>
            <a:ext cx="3452305" cy="9120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394" y="460386"/>
            <a:ext cx="4198516" cy="4858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9" y="4284774"/>
            <a:ext cx="1967009" cy="1976918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2098219" y="4641735"/>
            <a:ext cx="8776609" cy="171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0" baseline="0" dirty="0"/>
              <a:t>Donna Schilder, MCC, </a:t>
            </a:r>
          </a:p>
          <a:p>
            <a:r>
              <a:rPr lang="en-US" sz="2000" dirty="0"/>
              <a:t>Executive &amp; Career Coach &amp; President</a:t>
            </a:r>
          </a:p>
          <a:p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26447" y="1534886"/>
            <a:ext cx="1608332" cy="482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667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706019"/>
            <a:ext cx="9467850" cy="98467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7"/>
            <a:ext cx="9481457" cy="42649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3436" y="6356350"/>
            <a:ext cx="956854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 dirty="0"/>
              <a:t> Glacier Point Solutions, Inc. ~  GlacierPointSolutions.com ~ Donna Schilder ~ (562)434-7822 ~ Donna@GlacierPointSolutions.com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31978" y="6356350"/>
            <a:ext cx="546660" cy="365125"/>
          </a:xfrm>
        </p:spPr>
        <p:txBody>
          <a:bodyPr/>
          <a:lstStyle>
            <a:lvl1pPr>
              <a:defRPr sz="1800" b="1" baseline="0">
                <a:solidFill>
                  <a:schemeClr val="tx1"/>
                </a:solidFill>
              </a:defRPr>
            </a:lvl1pPr>
          </a:lstStyle>
          <a:p>
            <a:fld id="{1CA093FF-0709-489F-960B-E0D5A32CFF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607" y="179728"/>
            <a:ext cx="1992192" cy="526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26392"/>
            <a:ext cx="459921" cy="395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0" y="706019"/>
            <a:ext cx="1771650" cy="531106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1885950" y="1690689"/>
            <a:ext cx="94814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416496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0" y="706019"/>
            <a:ext cx="1771650" cy="5311060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363436" y="6356350"/>
            <a:ext cx="95685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26392"/>
            <a:ext cx="459921" cy="395083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31978" y="6356350"/>
            <a:ext cx="546660" cy="365125"/>
          </a:xfrm>
        </p:spPr>
        <p:txBody>
          <a:bodyPr/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fld id="{1CA093FF-0709-489F-960B-E0D5A32CFF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607" y="179728"/>
            <a:ext cx="1992192" cy="52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819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6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4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6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5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5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6/9/2018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2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06018"/>
            <a:ext cx="10515600" cy="984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80162"/>
            <a:ext cx="7772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1CC61C-8BCD-4309-B3F1-C2FB1DD912F5}" type="datetimeFigureOut">
              <a:rPr lang="en-US" smtClean="0"/>
              <a:pPr/>
              <a:t>6/9/2018</a:t>
            </a:fld>
            <a:r>
              <a:rPr lang="en-US" dirty="0"/>
              <a:t> GlacierPointSolutions.com ~ Donna Schilder, President ~ (562)434-7822 ~ Donna@GlacierPointSolutions.com</a:t>
            </a:r>
          </a:p>
        </p:txBody>
      </p:sp>
    </p:spTree>
    <p:extLst>
      <p:ext uri="{BB962C8B-B14F-4D97-AF65-F5344CB8AC3E}">
        <p14:creationId xmlns:p14="http://schemas.microsoft.com/office/powerpoint/2010/main" val="95757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Glacier Point Solutions, Inc.</a:t>
            </a:r>
            <a:br>
              <a:rPr lang="en-US" dirty="0"/>
            </a:br>
            <a:r>
              <a:rPr lang="en-US" sz="3600" dirty="0"/>
              <a:t>Quarterly All Hands Meeting –  Holiday Meet &amp; Greet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sz="4000" dirty="0"/>
          </a:p>
          <a:p>
            <a:r>
              <a:rPr lang="en-US" dirty="0"/>
              <a:t>June 2018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5/26/2015 www.GlacierPointSolutions.com ~ (562)434-7822 ~ Donna@DonnaSchilder.com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216" y="4160107"/>
            <a:ext cx="1653678" cy="22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8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87ED19-BBAA-4827-9B71-AF8521DC2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00" y="733959"/>
            <a:ext cx="10515600" cy="984670"/>
          </a:xfrm>
        </p:spPr>
        <p:txBody>
          <a:bodyPr/>
          <a:lstStyle/>
          <a:p>
            <a:r>
              <a:rPr lang="en-US" b="1" dirty="0">
                <a:latin typeface="Palatino Linotype" panose="02040502050505030304" pitchFamily="18" charset="0"/>
              </a:rPr>
              <a:t>Glacier Point Solutions, Inc. - Team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A3FD9D-F6E6-424B-830C-7FE25AC22607}"/>
              </a:ext>
            </a:extLst>
          </p:cNvPr>
          <p:cNvSpPr txBox="1">
            <a:spLocks/>
          </p:cNvSpPr>
          <p:nvPr/>
        </p:nvSpPr>
        <p:spPr>
          <a:xfrm>
            <a:off x="2215732" y="1864855"/>
            <a:ext cx="9481457" cy="42649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 dirty="0"/>
          </a:p>
        </p:txBody>
      </p:sp>
      <p:pic>
        <p:nvPicPr>
          <p:cNvPr id="9" name="Picture 4" descr="https://www.glacierpointsolutions.com/wp-content/uploads/2015/04/heather-backstrom-279x300.jpg">
            <a:extLst>
              <a:ext uri="{FF2B5EF4-FFF2-40B4-BE49-F238E27FC236}">
                <a16:creationId xmlns:a16="http://schemas.microsoft.com/office/drawing/2014/main" id="{F92E7573-FA52-4D7D-99F6-CED8BD898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00" y="1820961"/>
            <a:ext cx="1912974" cy="205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www.glacierpointsolutions.com/wp-content/uploads/2015/04/Matt-Becker-Headshot2-229x300.jpg">
            <a:extLst>
              <a:ext uri="{FF2B5EF4-FFF2-40B4-BE49-F238E27FC236}">
                <a16:creationId xmlns:a16="http://schemas.microsoft.com/office/drawing/2014/main" id="{6BD64E52-B89B-40C6-A614-07BB78E2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" t="7173" r="15796" b="13565"/>
          <a:stretch/>
        </p:blipFill>
        <p:spPr bwMode="auto">
          <a:xfrm>
            <a:off x="2499426" y="1820962"/>
            <a:ext cx="1533036" cy="20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role Billingham Picture">
            <a:extLst>
              <a:ext uri="{FF2B5EF4-FFF2-40B4-BE49-F238E27FC236}">
                <a16:creationId xmlns:a16="http://schemas.microsoft.com/office/drawing/2014/main" id="{A00F3154-6308-4522-845D-4C6A3E333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305" y="1812686"/>
            <a:ext cx="1770228" cy="205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Vicki">
            <a:extLst>
              <a:ext uri="{FF2B5EF4-FFF2-40B4-BE49-F238E27FC236}">
                <a16:creationId xmlns:a16="http://schemas.microsoft.com/office/drawing/2014/main" id="{BBE4C369-7A3C-4BF8-BBAF-93C9E74B55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1"/>
          <a:stretch/>
        </p:blipFill>
        <p:spPr bwMode="auto">
          <a:xfrm>
            <a:off x="5992376" y="1809732"/>
            <a:ext cx="1872883" cy="202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www.glacierpointsolutions.com/wp-content/uploads/2016/10/Photo_Chris-Sier-Cropped.png">
            <a:extLst>
              <a:ext uri="{FF2B5EF4-FFF2-40B4-BE49-F238E27FC236}">
                <a16:creationId xmlns:a16="http://schemas.microsoft.com/office/drawing/2014/main" id="{4D83A8C8-D583-4F4D-9F6E-59364FA54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7070" r="7946"/>
          <a:stretch/>
        </p:blipFill>
        <p:spPr bwMode="auto">
          <a:xfrm>
            <a:off x="468247" y="3998841"/>
            <a:ext cx="1778102" cy="200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E8AE1E-5EEC-457C-847B-CAD2CA7D71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1" r="8866"/>
          <a:stretch/>
        </p:blipFill>
        <p:spPr>
          <a:xfrm>
            <a:off x="10046999" y="3973334"/>
            <a:ext cx="1757623" cy="2057801"/>
          </a:xfrm>
          <a:prstGeom prst="rect">
            <a:avLst/>
          </a:prstGeom>
        </p:spPr>
      </p:pic>
      <p:pic>
        <p:nvPicPr>
          <p:cNvPr id="15" name="Picture 2" descr="https://www.glacierpointsolutions.com/wp-content/uploads/2015/04/sherri.cannon-240x300.jpg">
            <a:extLst>
              <a:ext uri="{FF2B5EF4-FFF2-40B4-BE49-F238E27FC236}">
                <a16:creationId xmlns:a16="http://schemas.microsoft.com/office/drawing/2014/main" id="{40975EFC-D9C4-4936-96FA-412FE6882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007" y="3973334"/>
            <a:ext cx="1643298" cy="205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Ariana Elsie Mcnally">
            <a:extLst>
              <a:ext uri="{FF2B5EF4-FFF2-40B4-BE49-F238E27FC236}">
                <a16:creationId xmlns:a16="http://schemas.microsoft.com/office/drawing/2014/main" id="{29F2F6DE-DA4F-4DC2-BA3B-3F482FCB2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738" y="3998841"/>
            <a:ext cx="1677085" cy="202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s://www.glacierpointsolutions.com/wp-content/uploads/2017/11/Katie-new-11-27-17-300x272.jpg">
            <a:extLst>
              <a:ext uri="{FF2B5EF4-FFF2-40B4-BE49-F238E27FC236}">
                <a16:creationId xmlns:a16="http://schemas.microsoft.com/office/drawing/2014/main" id="{7F1273DC-3FF0-40EA-917B-F8E4CC2E4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" r="1390"/>
          <a:stretch/>
        </p:blipFill>
        <p:spPr bwMode="auto">
          <a:xfrm>
            <a:off x="7988111" y="1820961"/>
            <a:ext cx="1892776" cy="201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53E5AB0-55B9-4B38-85AB-FDF8DAC94A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900" y="3998841"/>
            <a:ext cx="1708134" cy="20013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C66739-455A-41E4-8487-24D7CD4E63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88111" y="3997321"/>
            <a:ext cx="1914226" cy="20237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43B10E3-716F-4213-9AAB-09B4B4316F2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4104"/>
          <a:stretch/>
        </p:blipFill>
        <p:spPr>
          <a:xfrm>
            <a:off x="10078289" y="1823914"/>
            <a:ext cx="1741752" cy="20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9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44893A-44C6-4FB7-BE69-9ECF0A32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BE86AA-FDE6-4192-9403-00B4FE3F3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231"/>
            <a:ext cx="1214944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50" y="1752146"/>
            <a:ext cx="9481456" cy="460420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Lerae</a:t>
            </a:r>
            <a:r>
              <a:rPr lang="en-US" dirty="0"/>
              <a:t> </a:t>
            </a:r>
            <a:r>
              <a:rPr lang="en-US" dirty="0" err="1"/>
              <a:t>Gidyck</a:t>
            </a:r>
            <a:r>
              <a:rPr lang="en-US" dirty="0"/>
              <a:t>: </a:t>
            </a:r>
            <a:r>
              <a:rPr lang="en-US" b="1" dirty="0"/>
              <a:t>“Coaching Thru The Self Deception that Blinds Our Clients“ (“Box Thinking”)  - </a:t>
            </a:r>
          </a:p>
          <a:p>
            <a:pPr lvl="1"/>
            <a:r>
              <a:rPr lang="en-US" b="1" dirty="0"/>
              <a:t>Collusion and Q&amp;A Session </a:t>
            </a:r>
            <a:r>
              <a:rPr lang="en-US" dirty="0"/>
              <a:t>– 30 Minutes</a:t>
            </a:r>
          </a:p>
          <a:p>
            <a:r>
              <a:rPr lang="en-US" dirty="0"/>
              <a:t>Glacier Point Solutions, Inc. Business Overview</a:t>
            </a:r>
          </a:p>
          <a:p>
            <a:r>
              <a:rPr lang="en-US" dirty="0"/>
              <a:t>Donna Schilder: My Interpretation of the “Box Thinking” Tools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“Out of the Box” Thinking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Comparing “In the Box” &amp; “Out of the Box” Thinking </a:t>
            </a:r>
            <a:endParaRPr lang="en-US" b="1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Questions to Explore “In The Box” and “Out of the Box”</a:t>
            </a:r>
            <a:endParaRPr lang="en-US" b="1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Overview Of the Process of – Getting Into &amp; Out of The Box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"Boxes I Carry" Intervention Steps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Coaching Demonstration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29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 Rates – Individually Paying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6"/>
            <a:ext cx="9481457" cy="460420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Jan-June: 48%*</a:t>
            </a:r>
          </a:p>
          <a:p>
            <a:r>
              <a:rPr lang="en-US" b="1" dirty="0"/>
              <a:t>July-Sept:  46%*</a:t>
            </a:r>
          </a:p>
          <a:p>
            <a:r>
              <a:rPr lang="en-US" b="1" dirty="0"/>
              <a:t>Oct-Nov: 64%*</a:t>
            </a:r>
          </a:p>
          <a:p>
            <a:pPr marL="0" indent="0">
              <a:buNone/>
            </a:pPr>
            <a:r>
              <a:rPr lang="en-US" b="1" dirty="0"/>
              <a:t>  </a:t>
            </a:r>
          </a:p>
          <a:p>
            <a:r>
              <a:rPr lang="en-US" b="1" dirty="0"/>
              <a:t>1Q18: 71%* </a:t>
            </a:r>
          </a:p>
          <a:p>
            <a:endParaRPr lang="en-US" sz="1100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We increased our Close Rate by another </a:t>
            </a:r>
            <a:r>
              <a:rPr lang="en-US" b="1" dirty="0">
                <a:solidFill>
                  <a:srgbClr val="339966"/>
                </a:solidFill>
              </a:rPr>
              <a:t>7% </a:t>
            </a:r>
            <a:r>
              <a:rPr lang="en-US" b="1" dirty="0">
                <a:solidFill>
                  <a:srgbClr val="FF0000"/>
                </a:solidFill>
              </a:rPr>
              <a:t>over 4Q17!!!  Great job!!!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Your Hard Work Continues to Pay Off!!! 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700" b="1" dirty="0"/>
              <a:t>*Of appropriate potential clients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9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 Goal: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To Improve our Sales Close Rate</a:t>
            </a:r>
          </a:p>
          <a:p>
            <a:pPr lvl="1"/>
            <a:r>
              <a:rPr lang="en-US" sz="4000" dirty="0"/>
              <a:t>Company Goal:  Close 90% of Appropriate Clients</a:t>
            </a:r>
          </a:p>
          <a:p>
            <a:pPr lvl="1"/>
            <a:r>
              <a:rPr lang="en-US" sz="4000" dirty="0"/>
              <a:t>Associate Coach Goal:  </a:t>
            </a:r>
          </a:p>
          <a:p>
            <a:pPr lvl="2"/>
            <a:r>
              <a:rPr lang="en-US" sz="3600" dirty="0"/>
              <a:t>Close 50% of Clients with 2 Consults</a:t>
            </a:r>
          </a:p>
          <a:p>
            <a:pPr lvl="2"/>
            <a:r>
              <a:rPr lang="en-US" sz="3600" dirty="0"/>
              <a:t>Close 90% of Clients with 1 Consult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Comments from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6"/>
            <a:ext cx="9481457" cy="510585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2018 Average Coaching Effectiveness Survey Score: </a:t>
            </a:r>
            <a:r>
              <a:rPr lang="en-US" sz="2400" b="1" dirty="0">
                <a:solidFill>
                  <a:srgbClr val="FF0000"/>
                </a:solidFill>
              </a:rPr>
              <a:t>4.5</a:t>
            </a:r>
            <a:r>
              <a:rPr lang="en-US" sz="2400" dirty="0"/>
              <a:t> (4.5 Corporate)</a:t>
            </a:r>
          </a:p>
          <a:p>
            <a:endParaRPr lang="en-US" sz="2400" dirty="0"/>
          </a:p>
          <a:p>
            <a:r>
              <a:rPr lang="en-US" dirty="0"/>
              <a:t>Vicki: "Vicki was a consummate professional and very insightful-- I  enjoyed speaking with her and got some excellent tips." </a:t>
            </a:r>
          </a:p>
          <a:p>
            <a:r>
              <a:rPr lang="en-US" dirty="0"/>
              <a:t>Katie: ”My client’s boss is complimenting him all the time – he has done a great job handling some employee conflict and is using strategies he created in our calls.”</a:t>
            </a:r>
          </a:p>
          <a:p>
            <a:r>
              <a:rPr lang="en-US" dirty="0"/>
              <a:t>Katie: “My CEO and my colleagues have commented that they can see the improvements in my leadership and communication skills.”</a:t>
            </a:r>
          </a:p>
          <a:p>
            <a:r>
              <a:rPr lang="en-US" dirty="0"/>
              <a:t>Ariana:  “Interview preparation with Ariana was very helpful.  It helped me see where I need to practice and what I need to focus on.”</a:t>
            </a:r>
          </a:p>
          <a:p>
            <a:r>
              <a:rPr lang="en-US" dirty="0"/>
              <a:t>HR Director: “We just love your Coaches.  I know all of them are very good.”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4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0FF7-9043-40DC-9F74-4E35CEF0E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0F852-572C-49A0-BEE1-D89ABC59B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Ariana has 3 clients that meet with her 3 times a month</a:t>
            </a:r>
          </a:p>
          <a:p>
            <a:r>
              <a:rPr lang="en-US" dirty="0"/>
              <a:t>Charissa, Jon, and Jeannie have all had their first clients with us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86204-18B8-4D3D-8771-7DEC223EE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5B44C-EA47-4E47-8049-398060D5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30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GPSI Administrative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6"/>
            <a:ext cx="9481457" cy="46042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Google placement for DonnaSchilder.com dropped.  It happened to a lot of people (AI). Corrective Actions:</a:t>
            </a:r>
          </a:p>
          <a:p>
            <a:pPr lvl="1"/>
            <a:r>
              <a:rPr lang="en-US" dirty="0"/>
              <a:t>Hired an SEO Consultant &amp; Working on SEO Strategy</a:t>
            </a:r>
          </a:p>
          <a:p>
            <a:pPr lvl="1"/>
            <a:r>
              <a:rPr lang="en-US" dirty="0"/>
              <a:t>Continue to improve Yelp Listing</a:t>
            </a:r>
          </a:p>
          <a:p>
            <a:pPr lvl="2"/>
            <a:r>
              <a:rPr lang="en-US" dirty="0"/>
              <a:t>Which improves DS.com SEO</a:t>
            </a:r>
          </a:p>
          <a:p>
            <a:pPr lvl="2"/>
            <a:r>
              <a:rPr lang="en-US" dirty="0"/>
              <a:t>Is bringing us clients</a:t>
            </a:r>
          </a:p>
          <a:p>
            <a:pPr lvl="1"/>
            <a:r>
              <a:rPr lang="en-US" dirty="0"/>
              <a:t>Add a Glacier Point Solutions – Yelp Listing</a:t>
            </a:r>
          </a:p>
          <a:p>
            <a:r>
              <a:rPr lang="en-US" dirty="0"/>
              <a:t>Passed</a:t>
            </a:r>
            <a:r>
              <a:rPr lang="en-US" b="1" dirty="0"/>
              <a:t> 5,000 </a:t>
            </a:r>
            <a:r>
              <a:rPr lang="en-US" dirty="0"/>
              <a:t>Connections on LinkedIn</a:t>
            </a:r>
          </a:p>
          <a:p>
            <a:r>
              <a:rPr lang="en-US" dirty="0"/>
              <a:t>Joined a LinkedIn Post - Boost Group (Boosting views of Posts)</a:t>
            </a:r>
          </a:p>
          <a:p>
            <a:pPr lvl="1"/>
            <a:r>
              <a:rPr lang="en-US" dirty="0"/>
              <a:t>All members 5,000 Connections</a:t>
            </a:r>
          </a:p>
          <a:p>
            <a:pPr lvl="1"/>
            <a:r>
              <a:rPr lang="en-US" dirty="0"/>
              <a:t>So far 1100 views on one Post linked to a Blog</a:t>
            </a:r>
          </a:p>
          <a:p>
            <a:r>
              <a:rPr lang="en-US" dirty="0"/>
              <a:t>Working on Rebranding Strategy</a:t>
            </a:r>
          </a:p>
          <a:p>
            <a:r>
              <a:rPr lang="en-US" dirty="0"/>
              <a:t>Please follow us on Twitter:  </a:t>
            </a:r>
            <a:r>
              <a:rPr lang="en-US" b="1" dirty="0"/>
              <a:t>@</a:t>
            </a:r>
            <a:r>
              <a:rPr lang="en-US" b="1" dirty="0" err="1"/>
              <a:t>LeadtoEnergize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061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Glacier Point Solutions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6"/>
            <a:ext cx="9481457" cy="4732875"/>
          </a:xfrm>
        </p:spPr>
        <p:txBody>
          <a:bodyPr>
            <a:normAutofit/>
          </a:bodyPr>
          <a:lstStyle/>
          <a:p>
            <a:r>
              <a:rPr lang="en-US" dirty="0"/>
              <a:t>New Water District</a:t>
            </a:r>
          </a:p>
          <a:p>
            <a:pPr lvl="1"/>
            <a:r>
              <a:rPr lang="en-US" dirty="0"/>
              <a:t>6 </a:t>
            </a:r>
            <a:r>
              <a:rPr lang="en-US" dirty="0" err="1"/>
              <a:t>DiSC</a:t>
            </a:r>
            <a:r>
              <a:rPr lang="en-US" dirty="0"/>
              <a:t> Debriefs 2Q18</a:t>
            </a:r>
          </a:p>
          <a:p>
            <a:pPr lvl="1"/>
            <a:r>
              <a:rPr lang="en-US" dirty="0"/>
              <a:t>Potentially: 11 More </a:t>
            </a:r>
            <a:r>
              <a:rPr lang="en-US" dirty="0" err="1"/>
              <a:t>DiSC</a:t>
            </a:r>
            <a:r>
              <a:rPr lang="en-US" dirty="0"/>
              <a:t> Debriefs 3-4Q18</a:t>
            </a:r>
          </a:p>
          <a:p>
            <a:r>
              <a:rPr lang="en-US" dirty="0"/>
              <a:t>LBS</a:t>
            </a:r>
          </a:p>
          <a:p>
            <a:pPr lvl="1"/>
            <a:r>
              <a:rPr lang="en-US" dirty="0"/>
              <a:t>Continued to Coach 9 clients </a:t>
            </a:r>
          </a:p>
          <a:p>
            <a:r>
              <a:rPr lang="en-US" dirty="0"/>
              <a:t>Mid-Cap Publicly Traded Aerospace Company </a:t>
            </a:r>
          </a:p>
          <a:p>
            <a:pPr lvl="1"/>
            <a:r>
              <a:rPr lang="en-US" dirty="0"/>
              <a:t>Continued Coaching CEO &amp; 7 Leaders (Added 1)</a:t>
            </a:r>
          </a:p>
          <a:p>
            <a:pPr lvl="2"/>
            <a:r>
              <a:rPr lang="en-US" dirty="0"/>
              <a:t>Additional: 4 Leadership – Debrief MBTI &amp; </a:t>
            </a:r>
            <a:r>
              <a:rPr lang="en-US" dirty="0" err="1"/>
              <a:t>DiSC</a:t>
            </a:r>
            <a:endParaRPr lang="en-US" dirty="0"/>
          </a:p>
          <a:p>
            <a:pPr lvl="3"/>
            <a:r>
              <a:rPr lang="en-US" dirty="0"/>
              <a:t>1 Wants to Continue Coaching – Waiting 3 Months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56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Prospects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7"/>
            <a:ext cx="9592689" cy="4304704"/>
          </a:xfrm>
        </p:spPr>
        <p:txBody>
          <a:bodyPr>
            <a:normAutofit/>
          </a:bodyPr>
          <a:lstStyle/>
          <a:p>
            <a:r>
              <a:rPr lang="en-US" dirty="0"/>
              <a:t>Manufacturing Company – Working to sell to them since early 2016</a:t>
            </a:r>
          </a:p>
          <a:p>
            <a:pPr lvl="1"/>
            <a:r>
              <a:rPr lang="en-US" dirty="0"/>
              <a:t>Phone Meeting in March 2018</a:t>
            </a:r>
          </a:p>
          <a:p>
            <a:pPr lvl="1"/>
            <a:r>
              <a:rPr lang="en-US" dirty="0"/>
              <a:t>7 Client Coaching Project (ongoing, rotating leaders)</a:t>
            </a:r>
          </a:p>
          <a:p>
            <a:r>
              <a:rPr lang="en-US" dirty="0"/>
              <a:t>Large Nationwide Clothing Manufacturer – Target 3</a:t>
            </a:r>
            <a:r>
              <a:rPr lang="en-US" baseline="30000" dirty="0"/>
              <a:t>rd</a:t>
            </a:r>
            <a:r>
              <a:rPr lang="en-US" dirty="0"/>
              <a:t> &amp; 4</a:t>
            </a:r>
            <a:r>
              <a:rPr lang="en-US" baseline="30000" dirty="0"/>
              <a:t>th</a:t>
            </a:r>
            <a:r>
              <a:rPr lang="en-US" dirty="0"/>
              <a:t> Qtr.</a:t>
            </a:r>
          </a:p>
          <a:p>
            <a:pPr lvl="1"/>
            <a:r>
              <a:rPr lang="en-US" dirty="0"/>
              <a:t>Multiple ELT Members – Ongoing</a:t>
            </a:r>
          </a:p>
          <a:p>
            <a:pPr lvl="1"/>
            <a:r>
              <a:rPr lang="en-US" dirty="0"/>
              <a:t>One Leader Opted to Start Coaching &amp; Pay for it Themselves Prior to Program Being Implemented</a:t>
            </a:r>
          </a:p>
          <a:p>
            <a:r>
              <a:rPr lang="en-US" dirty="0"/>
              <a:t>One Leadership Client started for a Global High Tech firm (Subcontracted)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4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339966"/>
                </a:solidFill>
              </a:rPr>
              <a:t>13 </a:t>
            </a:r>
            <a:r>
              <a:rPr lang="en-US" dirty="0"/>
              <a:t>New Individually Paying clients engaged in 1Q-2Q18 the  Compared to 9 the 3Q-4Q18</a:t>
            </a:r>
          </a:p>
          <a:p>
            <a:pPr lvl="1"/>
            <a:r>
              <a:rPr lang="en-US" dirty="0"/>
              <a:t>Increased Close Rate – Congratulations!</a:t>
            </a:r>
          </a:p>
          <a:p>
            <a:r>
              <a:rPr lang="en-US" dirty="0"/>
              <a:t>Serving 52 Clients (Individual and Corporate) Up from 35</a:t>
            </a:r>
          </a:p>
          <a:p>
            <a:endParaRPr lang="en-US" dirty="0"/>
          </a:p>
          <a:p>
            <a:r>
              <a:rPr lang="en-US" dirty="0"/>
              <a:t>Successfully Onboarded 3 New Associate Coaches </a:t>
            </a:r>
          </a:p>
          <a:p>
            <a:r>
              <a:rPr lang="en-US" dirty="0"/>
              <a:t>Vetting One More Associate Coach for 3Q18</a:t>
            </a:r>
          </a:p>
          <a:p>
            <a:r>
              <a:rPr lang="en-US" dirty="0"/>
              <a:t>Strategic Partners – In-Person Training &amp; Facilitation</a:t>
            </a:r>
          </a:p>
          <a:p>
            <a:pPr lvl="1"/>
            <a:r>
              <a:rPr lang="en-US" dirty="0"/>
              <a:t>Sherri Cannon – Did 5 Dysfunctions of a Team &amp; Fierce Conversations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932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C0EBB-3684-4A2C-B351-5F8A1BC91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00FD0-70F6-404C-9D22-B0FE6F62B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us know when clients end their engagement with us</a:t>
            </a:r>
          </a:p>
          <a:p>
            <a:r>
              <a:rPr lang="en-US" dirty="0"/>
              <a:t>Invoices</a:t>
            </a:r>
          </a:p>
          <a:p>
            <a:pPr lvl="1"/>
            <a:r>
              <a:rPr lang="en-US" dirty="0"/>
              <a:t>Add dates of Coaching sessions to invoices.</a:t>
            </a:r>
          </a:p>
          <a:p>
            <a:pPr lvl="1"/>
            <a:r>
              <a:rPr lang="en-US" dirty="0"/>
              <a:t>Please label your time reviewing Assessments &amp; Inventories as “Analysis Time”</a:t>
            </a:r>
          </a:p>
          <a:p>
            <a:pPr lvl="1"/>
            <a:r>
              <a:rPr lang="en-US" dirty="0"/>
              <a:t>Send them to April and 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39B23-EE08-4FD9-87FE-24D6283C8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55E12-858A-4CAB-B662-FDEE305E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58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0BDF7-E93E-42CA-8B56-B877ADB5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Donna </a:t>
            </a:r>
            <a:r>
              <a:rPr lang="en-US" dirty="0" err="1"/>
              <a:t>Schilder</a:t>
            </a:r>
            <a:r>
              <a:rPr lang="en-US" dirty="0"/>
              <a:t>: My Interpretation of the “Box Thinking”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1F7FA-4E15-4621-B114-8C6E9CA82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“Out of the Box” Thinking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Comparing “In the Box” &amp; “Out of the Box” Thinking </a:t>
            </a: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Questions to Explore “In The Box” and “Out of the Box”</a:t>
            </a: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Overview Of the Process of: </a:t>
            </a:r>
          </a:p>
          <a:p>
            <a:pPr lvl="1"/>
            <a:r>
              <a:rPr lang="en-US" dirty="0"/>
              <a:t>Going Into the Box </a:t>
            </a:r>
          </a:p>
          <a:p>
            <a:pPr lvl="1"/>
            <a:r>
              <a:rPr lang="en-US" dirty="0"/>
              <a:t>Communicating from the Box</a:t>
            </a: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"Boxes I Carry" Intervention Steps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Coaching Demonstration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13AF2-616C-40B5-AD06-ADF621E15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E37B6-7DBB-4C08-86B3-374228D3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14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A031-A625-422F-BE02-F09CF6AB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Box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AD92B-7A12-4689-AC1C-63A858995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“Box Thinking” is a habit of thinking that our clients acquired long ago.  </a:t>
            </a:r>
          </a:p>
          <a:p>
            <a:pPr lvl="0"/>
            <a:r>
              <a:rPr lang="en-US" dirty="0"/>
              <a:t>It is a protective mechanism that is triggered when a person experiences uncomfortable or painful emotions.  It worked for them when they first used it </a:t>
            </a:r>
          </a:p>
          <a:p>
            <a:pPr lvl="0"/>
            <a:r>
              <a:rPr lang="en-US" dirty="0"/>
              <a:t>“Box Thinking” is extreme thinking. The mind extrapolates from one or a few negative situations to seeing the whole world in a negative way. This somehow feels safer or protective to the person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71CB4-4EFA-4208-AA02-1C6A9B00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83724-8544-45ED-B69C-E41271183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910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AD1C-4A68-428D-93E3-7679EFC7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Knowing About Box Thinking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02A58-43AD-4468-98E7-76C2B5B11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Once a client knows about their “Box Thinking”, they can choose to either continue to see things from the </a:t>
            </a:r>
            <a:r>
              <a:rPr lang="en-US" b="1" i="1" dirty="0"/>
              <a:t>Inside</a:t>
            </a:r>
            <a:r>
              <a:rPr lang="en-US" dirty="0"/>
              <a:t> “The Box” or choose to see things from </a:t>
            </a:r>
            <a:r>
              <a:rPr lang="en-US" b="1" i="1" dirty="0"/>
              <a:t>Outside</a:t>
            </a:r>
            <a:r>
              <a:rPr lang="en-US" dirty="0"/>
              <a:t> “The Box”</a:t>
            </a:r>
          </a:p>
          <a:p>
            <a:pPr lvl="0"/>
            <a:r>
              <a:rPr lang="en-US" dirty="0"/>
              <a:t>Awareness of the Box and getting out of the box, gives the person freedom:</a:t>
            </a:r>
          </a:p>
          <a:p>
            <a:pPr lvl="1"/>
            <a:r>
              <a:rPr lang="en-US" dirty="0"/>
              <a:t>“I </a:t>
            </a:r>
            <a:r>
              <a:rPr lang="en-US" b="1" i="1" dirty="0"/>
              <a:t>choose</a:t>
            </a:r>
            <a:r>
              <a:rPr lang="en-US" dirty="0"/>
              <a:t> </a:t>
            </a:r>
            <a:r>
              <a:rPr lang="en-US" b="1" dirty="0"/>
              <a:t>what relationship I will have with the person</a:t>
            </a:r>
            <a:r>
              <a:rPr lang="en-US" dirty="0"/>
              <a:t> or situation.” </a:t>
            </a:r>
          </a:p>
          <a:p>
            <a:pPr lvl="1"/>
            <a:r>
              <a:rPr lang="en-US" dirty="0"/>
              <a:t>I choose </a:t>
            </a:r>
            <a:r>
              <a:rPr lang="en-US" b="1" i="1" dirty="0"/>
              <a:t>how I will be</a:t>
            </a:r>
            <a:r>
              <a:rPr lang="en-US" dirty="0"/>
              <a:t> in relation to this person. 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71A51-E1E5-4ACD-AF08-DDC3E1F2A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4E0808-6BDE-4246-A1F2-2FE749977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34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Glacier Point Solutions, Inc. Coaching – Services Offered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Executive Coaching</a:t>
            </a:r>
          </a:p>
          <a:p>
            <a:r>
              <a:rPr lang="en-US" dirty="0"/>
              <a:t>Career Coaching</a:t>
            </a:r>
          </a:p>
          <a:p>
            <a:r>
              <a:rPr lang="en-US" dirty="0"/>
              <a:t>Job Search Coaching</a:t>
            </a:r>
          </a:p>
          <a:p>
            <a:r>
              <a:rPr lang="en-US" dirty="0"/>
              <a:t>Sales Coaching</a:t>
            </a:r>
          </a:p>
          <a:p>
            <a:r>
              <a:rPr lang="en-US" dirty="0"/>
              <a:t>Small Business Coaching</a:t>
            </a:r>
          </a:p>
          <a:p>
            <a:r>
              <a:rPr lang="en-US" dirty="0"/>
              <a:t>Life Coaching</a:t>
            </a:r>
          </a:p>
          <a:p>
            <a:r>
              <a:rPr lang="en-US" dirty="0"/>
              <a:t>Mentor Coaching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47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Glacier Point Solutions, Inc. - Executive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mission is to help our corporate and non-profit clients  create a culture that’s inspiring and innovative, and leaders who are encouraging, assertive, and effective. </a:t>
            </a:r>
          </a:p>
          <a:p>
            <a:r>
              <a:rPr lang="en-US" dirty="0"/>
              <a:t>We support companies in offering Leadership Coaching Programs that are more impactful than Coaching one Leader at a time and offer ongoing support to leaders as needed.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79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Glacier Point Solutions, Inc.: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en-US" sz="8600" dirty="0"/>
          </a:p>
          <a:p>
            <a:pPr marL="0" indent="0" algn="ctr">
              <a:buNone/>
            </a:pPr>
            <a:r>
              <a:rPr lang="en-US" sz="8000" dirty="0"/>
              <a:t>Thank You!!!!!</a:t>
            </a:r>
          </a:p>
          <a:p>
            <a:pPr marL="0" indent="0" algn="ctr">
              <a:buNone/>
            </a:pPr>
            <a:endParaRPr lang="en-US" sz="6000" dirty="0"/>
          </a:p>
          <a:p>
            <a:r>
              <a:rPr lang="en-US" sz="6000" dirty="0"/>
              <a:t>For all your hard work.</a:t>
            </a:r>
          </a:p>
          <a:p>
            <a:r>
              <a:rPr lang="en-US" sz="6000" dirty="0"/>
              <a:t>And, for committing your time to developing your Coaching &amp; Sales skills.</a:t>
            </a:r>
          </a:p>
          <a:p>
            <a:endParaRPr lang="en-US" sz="6000" dirty="0"/>
          </a:p>
          <a:p>
            <a:pPr lvl="1"/>
            <a:r>
              <a:rPr lang="en-US" sz="5600" dirty="0"/>
              <a:t>I’m so glad you are all part of our team!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6/9/2018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39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105652</TotalTime>
  <Words>1306</Words>
  <Application>Microsoft Office PowerPoint</Application>
  <PresentationFormat>Widescreen</PresentationFormat>
  <Paragraphs>163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Palatino Linotype</vt:lpstr>
      <vt:lpstr>Office Theme</vt:lpstr>
      <vt:lpstr>Glacier Point Solutions, Inc. Quarterly All Hands Meeting –  Holiday Meet &amp; Greet</vt:lpstr>
      <vt:lpstr>Glacier Point Solutions, Inc. - Team </vt:lpstr>
      <vt:lpstr>PowerPoint Presentation</vt:lpstr>
      <vt:lpstr>Meeting Agenda</vt:lpstr>
      <vt:lpstr>Close Rates – Individually Paying Clients</vt:lpstr>
      <vt:lpstr>Sales Goal:</vt:lpstr>
      <vt:lpstr>Positive Comments from Clients</vt:lpstr>
      <vt:lpstr>Coach Accomplishments</vt:lpstr>
      <vt:lpstr>GPSI Administrative Accomplishments</vt:lpstr>
      <vt:lpstr>2018 Glacier Point Solutions Projects</vt:lpstr>
      <vt:lpstr>2018 Prospects</vt:lpstr>
      <vt:lpstr>2018 Projects</vt:lpstr>
      <vt:lpstr>Reminders</vt:lpstr>
      <vt:lpstr>Donna Schilder: My Interpretation of the “Box Thinking” Tools</vt:lpstr>
      <vt:lpstr>What Is Box Thinking</vt:lpstr>
      <vt:lpstr>How Does Knowing About Box Thinking Help?</vt:lpstr>
      <vt:lpstr>Glacier Point Solutions, Inc. Coaching – Services Offered</vt:lpstr>
      <vt:lpstr>Glacier Point Solutions, Inc. - Executive Coaching</vt:lpstr>
      <vt:lpstr>From Glacier Point Solutions, Inc.: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Schools First FCU</dc:title>
  <dc:creator>Owner</dc:creator>
  <cp:lastModifiedBy>D schilder</cp:lastModifiedBy>
  <cp:revision>360</cp:revision>
  <cp:lastPrinted>2018-06-11T16:18:27Z</cp:lastPrinted>
  <dcterms:created xsi:type="dcterms:W3CDTF">2015-05-19T19:15:11Z</dcterms:created>
  <dcterms:modified xsi:type="dcterms:W3CDTF">2018-06-12T03:22:23Z</dcterms:modified>
</cp:coreProperties>
</file>