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82" r:id="rId2"/>
    <p:sldId id="289" r:id="rId3"/>
    <p:sldId id="323" r:id="rId4"/>
    <p:sldId id="363" r:id="rId5"/>
    <p:sldId id="349" r:id="rId6"/>
    <p:sldId id="342" r:id="rId7"/>
    <p:sldId id="375" r:id="rId8"/>
    <p:sldId id="325" r:id="rId9"/>
    <p:sldId id="327" r:id="rId10"/>
    <p:sldId id="365" r:id="rId11"/>
    <p:sldId id="337" r:id="rId12"/>
    <p:sldId id="364" r:id="rId13"/>
    <p:sldId id="361" r:id="rId14"/>
    <p:sldId id="341" r:id="rId15"/>
    <p:sldId id="372" r:id="rId16"/>
    <p:sldId id="360" r:id="rId17"/>
    <p:sldId id="358" r:id="rId18"/>
    <p:sldId id="368" r:id="rId19"/>
    <p:sldId id="367" r:id="rId20"/>
    <p:sldId id="370" r:id="rId21"/>
    <p:sldId id="369" r:id="rId22"/>
    <p:sldId id="366" r:id="rId23"/>
    <p:sldId id="373" r:id="rId24"/>
    <p:sldId id="374" r:id="rId25"/>
    <p:sldId id="359" r:id="rId26"/>
    <p:sldId id="354" r:id="rId27"/>
    <p:sldId id="344" r:id="rId28"/>
    <p:sldId id="357" r:id="rId29"/>
    <p:sldId id="362" r:id="rId30"/>
    <p:sldId id="316" r:id="rId31"/>
    <p:sldId id="310" r:id="rId32"/>
    <p:sldId id="318" r:id="rId33"/>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563" autoAdjust="0"/>
    <p:restoredTop sz="94660"/>
  </p:normalViewPr>
  <p:slideViewPr>
    <p:cSldViewPr snapToGrid="0">
      <p:cViewPr>
        <p:scale>
          <a:sx n="60" d="100"/>
          <a:sy n="60" d="100"/>
        </p:scale>
        <p:origin x="-1308" y="-780"/>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753987D-6F90-4845-855D-ADD3AB52A577}" type="datetimeFigureOut">
              <a:rPr lang="en-US" smtClean="0"/>
              <a:t>9/11/2017</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6" name="Slide Number Placeholder 5"/>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6AFCC5B-664A-4165-B292-D022E4ADE6EE}" type="slidenum">
              <a:rPr lang="en-US" b="1" smtClean="0"/>
              <a:t>‹#›</a:t>
            </a:fld>
            <a:endParaRPr lang="en-US" b="1" dirty="0"/>
          </a:p>
        </p:txBody>
      </p:sp>
    </p:spTree>
    <p:extLst>
      <p:ext uri="{BB962C8B-B14F-4D97-AF65-F5344CB8AC3E}">
        <p14:creationId xmlns:p14="http://schemas.microsoft.com/office/powerpoint/2010/main" val="784964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8E388B70-2FF6-447B-858E-5A5DA04B12D4}" type="datetimeFigureOut">
              <a:rPr lang="en-US" smtClean="0"/>
              <a:t>9/11/2017</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8334F307-9F24-4E06-AB13-209B4F2672F3}" type="slidenum">
              <a:rPr lang="en-US" smtClean="0"/>
              <a:t>‹#›</a:t>
            </a:fld>
            <a:endParaRPr lang="en-US"/>
          </a:p>
        </p:txBody>
      </p:sp>
    </p:spTree>
    <p:extLst>
      <p:ext uri="{BB962C8B-B14F-4D97-AF65-F5344CB8AC3E}">
        <p14:creationId xmlns:p14="http://schemas.microsoft.com/office/powerpoint/2010/main" val="160857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098220" y="1542030"/>
            <a:ext cx="8776609" cy="25243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98219" y="1584862"/>
            <a:ext cx="8776609" cy="1134835"/>
          </a:xfrm>
          <a:ln>
            <a:noFill/>
          </a:ln>
        </p:spPr>
        <p:txBody>
          <a:bodyPr anchor="b">
            <a:normAutofit/>
          </a:bodyPr>
          <a:lstStyle>
            <a:lvl1pPr algn="ctr">
              <a:defRPr sz="4400" b="1"/>
            </a:lvl1pPr>
          </a:lstStyle>
          <a:p>
            <a:r>
              <a:rPr lang="en-US" dirty="0"/>
              <a:t>Click to edit Master title style</a:t>
            </a:r>
          </a:p>
        </p:txBody>
      </p:sp>
      <p:sp>
        <p:nvSpPr>
          <p:cNvPr id="3" name="Subtitle 2"/>
          <p:cNvSpPr>
            <a:spLocks noGrp="1"/>
          </p:cNvSpPr>
          <p:nvPr>
            <p:ph type="subTitle" idx="1"/>
          </p:nvPr>
        </p:nvSpPr>
        <p:spPr>
          <a:xfrm>
            <a:off x="2098220" y="3010946"/>
            <a:ext cx="8776609" cy="104829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3388178" y="6356350"/>
            <a:ext cx="5948337" cy="365125"/>
          </a:xfrm>
          <a:prstGeom prst="rect">
            <a:avLst/>
          </a:prstGeom>
        </p:spPr>
        <p:txBody>
          <a:bodyPr/>
          <a:lstStyle>
            <a:lvl1pPr>
              <a:defRPr>
                <a:solidFill>
                  <a:schemeClr val="tx1"/>
                </a:solidFill>
              </a:defRPr>
            </a:lvl1pPr>
          </a:lstStyle>
          <a:p>
            <a:r>
              <a:rPr lang="en-US"/>
              <a:t>5/26/2015 www.GlacierPointSolutions.com ~ (562)434-7822 ~ Donna@DonnaSchilder.com </a:t>
            </a:r>
            <a:endParaRPr lang="en-US" dirty="0"/>
          </a:p>
        </p:txBody>
      </p:sp>
      <p:sp>
        <p:nvSpPr>
          <p:cNvPr id="6" name="Slide Number Placeholder 5"/>
          <p:cNvSpPr>
            <a:spLocks noGrp="1"/>
          </p:cNvSpPr>
          <p:nvPr>
            <p:ph type="sldNum" sz="quarter" idx="12"/>
          </p:nvPr>
        </p:nvSpPr>
        <p:spPr>
          <a:xfrm>
            <a:off x="9336516" y="6356350"/>
            <a:ext cx="2183292" cy="365125"/>
          </a:xfrm>
        </p:spPr>
        <p:txBody>
          <a:bodyPr/>
          <a:lstStyle/>
          <a:p>
            <a:fld id="{1CA093FF-0709-489F-960B-E0D5A32CFF6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8918" y="252570"/>
            <a:ext cx="3452305" cy="9120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33394" y="460386"/>
            <a:ext cx="4198516" cy="48582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52799" y="4284774"/>
            <a:ext cx="1967009" cy="1976918"/>
          </a:xfrm>
          <a:prstGeom prst="rect">
            <a:avLst/>
          </a:prstGeom>
        </p:spPr>
      </p:pic>
      <p:sp>
        <p:nvSpPr>
          <p:cNvPr id="10" name="Subtitle 2"/>
          <p:cNvSpPr txBox="1">
            <a:spLocks/>
          </p:cNvSpPr>
          <p:nvPr userDrawn="1"/>
        </p:nvSpPr>
        <p:spPr>
          <a:xfrm>
            <a:off x="2098219" y="4641735"/>
            <a:ext cx="8776609" cy="17146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i="0" baseline="0" dirty="0"/>
              <a:t>Donna Schilder, MCC, </a:t>
            </a:r>
          </a:p>
          <a:p>
            <a:r>
              <a:rPr lang="en-US" sz="2000" dirty="0"/>
              <a:t>Executive &amp; Career Coach &amp; President</a:t>
            </a:r>
          </a:p>
          <a:p>
            <a:endParaRPr lang="en-US" sz="2000" dirty="0"/>
          </a:p>
        </p:txBody>
      </p:sp>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17228" r="11265"/>
          <a:stretch/>
        </p:blipFill>
        <p:spPr>
          <a:xfrm>
            <a:off x="26447" y="1534886"/>
            <a:ext cx="1608332" cy="4821464"/>
          </a:xfrm>
          <a:prstGeom prst="rect">
            <a:avLst/>
          </a:prstGeom>
        </p:spPr>
      </p:pic>
    </p:spTree>
    <p:extLst>
      <p:ext uri="{BB962C8B-B14F-4D97-AF65-F5344CB8AC3E}">
        <p14:creationId xmlns:p14="http://schemas.microsoft.com/office/powerpoint/2010/main" val="711866676"/>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5950" y="706019"/>
            <a:ext cx="9467850" cy="984670"/>
          </a:xfrm>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p:nvPr>
        </p:nvSpPr>
        <p:spPr>
          <a:xfrm>
            <a:off x="1885949" y="1752147"/>
            <a:ext cx="9481457" cy="4264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363436" y="6356350"/>
            <a:ext cx="9568542" cy="365125"/>
          </a:xfrm>
          <a:prstGeom prst="rect">
            <a:avLst/>
          </a:prstGeom>
        </p:spPr>
        <p:txBody>
          <a:bodyPr/>
          <a:lstStyle>
            <a:lvl1pPr>
              <a:defRPr>
                <a:solidFill>
                  <a:schemeClr val="tx1"/>
                </a:solidFill>
              </a:defRPr>
            </a:lvl1pPr>
          </a:lstStyle>
          <a:p>
            <a:r>
              <a:rPr lang="en-US" dirty="0"/>
              <a:t>@</a:t>
            </a:r>
            <a:fld id="{181B60C6-3CD4-4FE7-B08D-3B8807C220F0}" type="datetime1">
              <a:rPr lang="en-US" smtClean="0"/>
              <a:pPr/>
              <a:t>9/11/2017</a:t>
            </a:fld>
            <a:r>
              <a:rPr lang="en-US" dirty="0"/>
              <a:t> Glacier Point Solutions, Inc. ~  GlacierPointSolutions.com ~ Donna Schilder ~ (562)434-7822 ~ Donna@GlacierPointSolutions.com</a:t>
            </a:r>
          </a:p>
        </p:txBody>
      </p:sp>
      <p:sp>
        <p:nvSpPr>
          <p:cNvPr id="6" name="Slide Number Placeholder 5"/>
          <p:cNvSpPr>
            <a:spLocks noGrp="1"/>
          </p:cNvSpPr>
          <p:nvPr>
            <p:ph type="sldNum" sz="quarter" idx="12"/>
          </p:nvPr>
        </p:nvSpPr>
        <p:spPr>
          <a:xfrm>
            <a:off x="10931978" y="6356350"/>
            <a:ext cx="546660" cy="365125"/>
          </a:xfrm>
        </p:spPr>
        <p:txBody>
          <a:bodyPr/>
          <a:lstStyle>
            <a:lvl1pPr>
              <a:defRPr sz="1800" b="1" baseline="0">
                <a:solidFill>
                  <a:schemeClr val="tx1"/>
                </a:solidFill>
              </a:defRPr>
            </a:lvl1pPr>
          </a:lstStyle>
          <a:p>
            <a:fld id="{1CA093FF-0709-489F-960B-E0D5A32CFF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cxnSp>
        <p:nvCxnSpPr>
          <p:cNvPr id="11" name="Straight Connector 10"/>
          <p:cNvCxnSpPr/>
          <p:nvPr userDrawn="1"/>
        </p:nvCxnSpPr>
        <p:spPr>
          <a:xfrm>
            <a:off x="1885950" y="1690689"/>
            <a:ext cx="94814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1649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sp>
        <p:nvSpPr>
          <p:cNvPr id="6" name="Date Placeholder 3"/>
          <p:cNvSpPr txBox="1">
            <a:spLocks/>
          </p:cNvSpPr>
          <p:nvPr userDrawn="1"/>
        </p:nvSpPr>
        <p:spPr>
          <a:xfrm>
            <a:off x="1363436" y="6356350"/>
            <a:ext cx="9568542" cy="365125"/>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sp>
        <p:nvSpPr>
          <p:cNvPr id="8" name="Slide Number Placeholder 5"/>
          <p:cNvSpPr>
            <a:spLocks noGrp="1"/>
          </p:cNvSpPr>
          <p:nvPr>
            <p:ph type="sldNum" sz="quarter" idx="12"/>
          </p:nvPr>
        </p:nvSpPr>
        <p:spPr>
          <a:xfrm>
            <a:off x="10931978" y="6356350"/>
            <a:ext cx="546660" cy="365125"/>
          </a:xfrm>
        </p:spPr>
        <p:txBody>
          <a:bodyPr/>
          <a:lstStyle>
            <a:lvl1pPr>
              <a:defRPr sz="1800" b="1">
                <a:solidFill>
                  <a:schemeClr val="tx1"/>
                </a:solidFill>
              </a:defRPr>
            </a:lvl1pPr>
          </a:lstStyle>
          <a:p>
            <a:fld id="{1CA093FF-0709-489F-960B-E0D5A32CFF65}" type="slidenum">
              <a:rPr lang="en-US" smtClean="0"/>
              <a:pPr/>
              <a:t>‹#›</a:t>
            </a:fld>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spTree>
    <p:extLst>
      <p:ext uri="{BB962C8B-B14F-4D97-AF65-F5344CB8AC3E}">
        <p14:creationId xmlns:p14="http://schemas.microsoft.com/office/powerpoint/2010/main" val="2927881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35416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2743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5979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99126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30185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735358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410923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9/11/2017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932026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06018"/>
            <a:ext cx="10515600" cy="9846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093FF-0709-489F-960B-E0D5A32CFF65}" type="slidenum">
              <a:rPr lang="en-US" smtClean="0"/>
              <a:t>‹#›</a:t>
            </a:fld>
            <a:endParaRPr lang="en-US"/>
          </a:p>
        </p:txBody>
      </p:sp>
      <p:sp>
        <p:nvSpPr>
          <p:cNvPr id="8" name="Date Placeholder 3"/>
          <p:cNvSpPr>
            <a:spLocks noGrp="1"/>
          </p:cNvSpPr>
          <p:nvPr>
            <p:ph type="dt" sz="half" idx="2"/>
          </p:nvPr>
        </p:nvSpPr>
        <p:spPr>
          <a:xfrm>
            <a:off x="838200" y="6380162"/>
            <a:ext cx="7772400" cy="365125"/>
          </a:xfrm>
          <a:prstGeom prst="rect">
            <a:avLst/>
          </a:prstGeom>
        </p:spPr>
        <p:txBody>
          <a:bodyPr/>
          <a:lstStyle>
            <a:lvl1pPr>
              <a:defRPr sz="1200">
                <a:solidFill>
                  <a:schemeClr val="bg1">
                    <a:lumMod val="65000"/>
                  </a:schemeClr>
                </a:solidFill>
              </a:defRPr>
            </a:lvl1pPr>
          </a:lstStyle>
          <a:p>
            <a:fld id="{FD1CC61C-8BCD-4309-B3F1-C2FB1DD912F5}" type="datetimeFigureOut">
              <a:rPr lang="en-US" smtClean="0"/>
              <a:pPr/>
              <a:t>9/11/2017</a:t>
            </a:fld>
            <a:r>
              <a:rPr lang="en-US" dirty="0"/>
              <a:t> GlacierPointSolutions.com ~ Donna Schilder, President ~ (562)434-7822 ~ Donna@GlacierPointSolutions.com</a:t>
            </a:r>
          </a:p>
        </p:txBody>
      </p:sp>
    </p:spTree>
    <p:extLst>
      <p:ext uri="{BB962C8B-B14F-4D97-AF65-F5344CB8AC3E}">
        <p14:creationId xmlns:p14="http://schemas.microsoft.com/office/powerpoint/2010/main" val="95757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glacierpointsolutions.com/potential-client-consultation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glacierpointsolutions.com/wp-content/uploads/2017/04/Sales-Objections_04_06_17.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glacierpointsolutions.com/wp-content/uploads/2017/04/Sales-Objections_04_06_17.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glacierpointsolutions.com/wp-content/uploads/2017/04/Sales-Objections_04_06_17.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Glacier Point Solutions, Inc.</a:t>
            </a:r>
            <a:br>
              <a:rPr lang="en-US" dirty="0"/>
            </a:br>
            <a:r>
              <a:rPr lang="en-US" sz="3600" dirty="0"/>
              <a:t>Quarterly All Hands Meeting</a:t>
            </a:r>
          </a:p>
        </p:txBody>
      </p:sp>
      <p:sp>
        <p:nvSpPr>
          <p:cNvPr id="3" name="Subtitle 2"/>
          <p:cNvSpPr>
            <a:spLocks noGrp="1"/>
          </p:cNvSpPr>
          <p:nvPr>
            <p:ph type="subTitle" idx="1"/>
          </p:nvPr>
        </p:nvSpPr>
        <p:spPr/>
        <p:txBody>
          <a:bodyPr>
            <a:normAutofit lnSpcReduction="10000"/>
          </a:bodyPr>
          <a:lstStyle/>
          <a:p>
            <a:r>
              <a:rPr lang="en-US" sz="4000" dirty="0"/>
              <a:t>Sales Skill Development - 3</a:t>
            </a:r>
          </a:p>
          <a:p>
            <a:r>
              <a:rPr lang="en-US" dirty="0"/>
              <a:t>September 2017</a:t>
            </a:r>
          </a:p>
          <a:p>
            <a:endParaRPr lang="en-US" dirty="0"/>
          </a:p>
        </p:txBody>
      </p:sp>
      <p:sp>
        <p:nvSpPr>
          <p:cNvPr id="4" name="Date Placeholder 3"/>
          <p:cNvSpPr>
            <a:spLocks noGrp="1"/>
          </p:cNvSpPr>
          <p:nvPr>
            <p:ph type="dt" sz="half" idx="10"/>
          </p:nvPr>
        </p:nvSpPr>
        <p:spPr/>
        <p:txBody>
          <a:bodyPr/>
          <a:lstStyle/>
          <a:p>
            <a:r>
              <a:rPr lang="en-US"/>
              <a:t>5/26/2015 www.GlacierPointSolutions.com ~ (562)434-7822 ~ Donna@DonnaSchilder.com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4216" y="4160107"/>
            <a:ext cx="1653678" cy="2204903"/>
          </a:xfrm>
          <a:prstGeom prst="rect">
            <a:avLst/>
          </a:prstGeom>
        </p:spPr>
      </p:pic>
    </p:spTree>
    <p:extLst>
      <p:ext uri="{BB962C8B-B14F-4D97-AF65-F5344CB8AC3E}">
        <p14:creationId xmlns:p14="http://schemas.microsoft.com/office/powerpoint/2010/main" val="2242389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 Team </a:t>
            </a:r>
          </a:p>
        </p:txBody>
      </p:sp>
      <p:sp>
        <p:nvSpPr>
          <p:cNvPr id="3" name="Content Placeholder 2"/>
          <p:cNvSpPr>
            <a:spLocks noGrp="1"/>
          </p:cNvSpPr>
          <p:nvPr>
            <p:ph idx="1"/>
          </p:nvPr>
        </p:nvSpPr>
        <p:spPr/>
        <p:txBody>
          <a:bodyPr/>
          <a:lstStyle/>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a:t>
            </a:fld>
            <a:endParaRPr lang="en-US" dirty="0"/>
          </a:p>
        </p:txBody>
      </p:sp>
      <p:sp>
        <p:nvSpPr>
          <p:cNvPr id="9" name="Content Placeholder 2"/>
          <p:cNvSpPr txBox="1">
            <a:spLocks/>
          </p:cNvSpPr>
          <p:nvPr/>
        </p:nvSpPr>
        <p:spPr>
          <a:xfrm>
            <a:off x="1885949" y="1813605"/>
            <a:ext cx="9481457" cy="42649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2052" name="Picture 4" descr="https://www.glacierpointsolutions.com/wp-content/uploads/2015/04/heather-backstrom-279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2272" y="1708253"/>
            <a:ext cx="1912974"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www.glacierpointsolutions.com/wp-content/uploads/2015/04/Matt-Becker-Headshot2-229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261" y="1708253"/>
            <a:ext cx="1557841" cy="20408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Barry Bettman professional pictur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7332" y="1708253"/>
            <a:ext cx="1552811" cy="20408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arole Billingham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6373" y="1690690"/>
            <a:ext cx="1770228"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Vick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6355" y="1683999"/>
            <a:ext cx="1863100" cy="21115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s://www.glacierpointsolutions.com/wp-content/uploads/2016/10/Photo_Chris-Sier-Croppe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5949" y="3926908"/>
            <a:ext cx="1929297" cy="197390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KB Smith Headshot 300dpi v2.0_cropp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08833" y="3921951"/>
            <a:ext cx="1940060" cy="19788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rotWithShape="1">
          <a:blip r:embed="rId9">
            <a:extLst>
              <a:ext uri="{28A0092B-C50C-407E-A947-70E740481C1C}">
                <a14:useLocalDpi xmlns:a14="http://schemas.microsoft.com/office/drawing/2010/main" val="0"/>
              </a:ext>
            </a:extLst>
          </a:blip>
          <a:srcRect l="5721" r="8866"/>
          <a:stretch/>
        </p:blipFill>
        <p:spPr>
          <a:xfrm>
            <a:off x="9739952" y="3910555"/>
            <a:ext cx="1699503" cy="1989754"/>
          </a:xfrm>
          <a:prstGeom prst="rect">
            <a:avLst/>
          </a:prstGeom>
        </p:spPr>
      </p:pic>
      <p:pic>
        <p:nvPicPr>
          <p:cNvPr id="5122" name="Picture 2" descr="https://www.glacierpointsolutions.com/wp-content/uploads/2015/04/sherri.cannon-240x300.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71784" y="3911060"/>
            <a:ext cx="1592576" cy="19907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riana Elsie Mcnally"/>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9059" y="3910555"/>
            <a:ext cx="1666823" cy="201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396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Agenda</a:t>
            </a:r>
          </a:p>
        </p:txBody>
      </p:sp>
      <p:sp>
        <p:nvSpPr>
          <p:cNvPr id="3" name="Content Placeholder 2"/>
          <p:cNvSpPr>
            <a:spLocks noGrp="1"/>
          </p:cNvSpPr>
          <p:nvPr>
            <p:ph idx="1"/>
          </p:nvPr>
        </p:nvSpPr>
        <p:spPr>
          <a:xfrm>
            <a:off x="1885950" y="1752147"/>
            <a:ext cx="9481456" cy="4264932"/>
          </a:xfrm>
        </p:spPr>
        <p:txBody>
          <a:bodyPr>
            <a:normAutofit/>
          </a:bodyPr>
          <a:lstStyle/>
          <a:p>
            <a:r>
              <a:rPr lang="en-US" dirty="0"/>
              <a:t>Celebrate Accomplishments</a:t>
            </a:r>
          </a:p>
          <a:p>
            <a:r>
              <a:rPr lang="en-US" dirty="0"/>
              <a:t>Current Glacier Point Solutions, Inc. - Projects</a:t>
            </a:r>
          </a:p>
          <a:p>
            <a:r>
              <a:rPr lang="en-US" dirty="0"/>
              <a:t>Glacier Point Solutions Ideal Associate Coach Characteristics</a:t>
            </a:r>
          </a:p>
          <a:p>
            <a:r>
              <a:rPr lang="en-US" dirty="0"/>
              <a:t>Sales Workshop: Closing the Sale</a:t>
            </a:r>
          </a:p>
          <a:p>
            <a:r>
              <a:rPr lang="en-US" dirty="0"/>
              <a:t>Keeping the Client Engaged &amp; Helping Them See the Value</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a:t>
            </a:fld>
            <a:endParaRPr lang="en-US" dirty="0"/>
          </a:p>
        </p:txBody>
      </p:sp>
    </p:spTree>
    <p:extLst>
      <p:ext uri="{BB962C8B-B14F-4D97-AF65-F5344CB8AC3E}">
        <p14:creationId xmlns:p14="http://schemas.microsoft.com/office/powerpoint/2010/main" val="2075729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Vicki Rich, ACC</a:t>
            </a:r>
          </a:p>
        </p:txBody>
      </p:sp>
      <p:sp>
        <p:nvSpPr>
          <p:cNvPr id="3" name="Content Placeholder 2"/>
          <p:cNvSpPr>
            <a:spLocks noGrp="1"/>
          </p:cNvSpPr>
          <p:nvPr>
            <p:ph idx="1"/>
          </p:nvPr>
        </p:nvSpPr>
        <p:spPr/>
        <p:txBody>
          <a:bodyPr>
            <a:normAutofit/>
          </a:bodyPr>
          <a:lstStyle/>
          <a:p>
            <a:r>
              <a:rPr lang="en-US" sz="3600" dirty="0"/>
              <a:t>Vicki attained her ACC!!!!!</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4</a:t>
            </a:fld>
            <a:endParaRPr lang="en-US" dirty="0"/>
          </a:p>
        </p:txBody>
      </p:sp>
      <p:pic>
        <p:nvPicPr>
          <p:cNvPr id="6" name="Picture 2" descr="Vick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0342" y="2427976"/>
            <a:ext cx="3466208" cy="39283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001"/>
          <a:stretch/>
        </p:blipFill>
        <p:spPr>
          <a:xfrm>
            <a:off x="7331563" y="28571"/>
            <a:ext cx="1790403" cy="1573277"/>
          </a:xfrm>
          <a:prstGeom prst="rect">
            <a:avLst/>
          </a:prstGeom>
        </p:spPr>
      </p:pic>
    </p:spTree>
    <p:extLst>
      <p:ext uri="{BB962C8B-B14F-4D97-AF65-F5344CB8AC3E}">
        <p14:creationId xmlns:p14="http://schemas.microsoft.com/office/powerpoint/2010/main" val="3563525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GPSI Administrative Accomplishments</a:t>
            </a:r>
          </a:p>
        </p:txBody>
      </p:sp>
      <p:sp>
        <p:nvSpPr>
          <p:cNvPr id="3" name="Content Placeholder 2"/>
          <p:cNvSpPr>
            <a:spLocks noGrp="1"/>
          </p:cNvSpPr>
          <p:nvPr>
            <p:ph idx="1"/>
          </p:nvPr>
        </p:nvSpPr>
        <p:spPr>
          <a:xfrm>
            <a:off x="1885949" y="1752146"/>
            <a:ext cx="9481457" cy="4604203"/>
          </a:xfrm>
        </p:spPr>
        <p:txBody>
          <a:bodyPr>
            <a:normAutofit/>
          </a:bodyPr>
          <a:lstStyle/>
          <a:p>
            <a:r>
              <a:rPr lang="en-US" dirty="0"/>
              <a:t>Continued improving the DonnaSchilder.com website</a:t>
            </a:r>
          </a:p>
          <a:p>
            <a:r>
              <a:rPr lang="en-US" dirty="0"/>
              <a:t>Improved my LinkedIn Background</a:t>
            </a:r>
          </a:p>
          <a:p>
            <a:r>
              <a:rPr lang="en-US" dirty="0"/>
              <a:t>Added a new </a:t>
            </a:r>
            <a:r>
              <a:rPr lang="en-US" dirty="0">
                <a:hlinkClick r:id="rId2"/>
              </a:rPr>
              <a:t>Sales Consultation </a:t>
            </a:r>
            <a:r>
              <a:rPr lang="en-US" dirty="0"/>
              <a:t>recording to the GPSI Associate Coach webpages</a:t>
            </a:r>
          </a:p>
          <a:p>
            <a:r>
              <a:rPr lang="en-US" dirty="0"/>
              <a:t>Implemented Close Rate Tracking for Individually Paying Clients – (Ariana and I worked on this)</a:t>
            </a:r>
          </a:p>
          <a:p>
            <a:r>
              <a:rPr lang="en-US" dirty="0"/>
              <a:t>Please follow us on Twitter:  @</a:t>
            </a:r>
            <a:r>
              <a:rPr lang="en-US" dirty="0" err="1"/>
              <a:t>LeadtoEnergize</a:t>
            </a:r>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5</a:t>
            </a:fld>
            <a:endParaRPr lang="en-US" dirty="0"/>
          </a:p>
        </p:txBody>
      </p:sp>
    </p:spTree>
    <p:extLst>
      <p:ext uri="{BB962C8B-B14F-4D97-AF65-F5344CB8AC3E}">
        <p14:creationId xmlns:p14="http://schemas.microsoft.com/office/powerpoint/2010/main" val="768061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Comments from Clients</a:t>
            </a:r>
          </a:p>
        </p:txBody>
      </p:sp>
      <p:sp>
        <p:nvSpPr>
          <p:cNvPr id="3" name="Content Placeholder 2"/>
          <p:cNvSpPr>
            <a:spLocks noGrp="1"/>
          </p:cNvSpPr>
          <p:nvPr>
            <p:ph idx="1"/>
          </p:nvPr>
        </p:nvSpPr>
        <p:spPr>
          <a:xfrm>
            <a:off x="1885949" y="1752147"/>
            <a:ext cx="9481457" cy="4969328"/>
          </a:xfrm>
        </p:spPr>
        <p:txBody>
          <a:bodyPr>
            <a:normAutofit/>
          </a:bodyPr>
          <a:lstStyle/>
          <a:p>
            <a:r>
              <a:rPr lang="en-US" sz="2400" dirty="0"/>
              <a:t>“Ariana is a great guide for participating in the Coaching process.  We are building a strong relationship and she is helping me make the most of Coaching.  I am able to see how I already flex into different styles in different situation and capitalize on this more with my vendors, staff and colleagues.”</a:t>
            </a:r>
          </a:p>
          <a:p>
            <a:r>
              <a:rPr lang="en-US" sz="2400" dirty="0"/>
              <a:t>“I like the simple tools and short articles Barry shares with me.  I like that I can pick tools and concepts up quickly and apply them to my work immediately.  I loved the </a:t>
            </a:r>
            <a:r>
              <a:rPr lang="en-US" sz="2400" dirty="0" err="1"/>
              <a:t>DiSC</a:t>
            </a:r>
            <a:r>
              <a:rPr lang="en-US" sz="2400" dirty="0"/>
              <a:t> Assessment.  It has really helped me stretch into different styles”</a:t>
            </a:r>
          </a:p>
          <a:p>
            <a:endParaRPr lang="en-US" sz="2400" dirty="0"/>
          </a:p>
          <a:p>
            <a:pPr marL="0" indent="0">
              <a:buNone/>
            </a:pPr>
            <a:r>
              <a:rPr lang="en-US" dirty="0"/>
              <a:t/>
            </a:r>
            <a:br>
              <a:rPr lang="en-US" dirty="0"/>
            </a:br>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6</a:t>
            </a:fld>
            <a:endParaRPr lang="en-US" dirty="0"/>
          </a:p>
        </p:txBody>
      </p:sp>
    </p:spTree>
    <p:extLst>
      <p:ext uri="{BB962C8B-B14F-4D97-AF65-F5344CB8AC3E}">
        <p14:creationId xmlns:p14="http://schemas.microsoft.com/office/powerpoint/2010/main" val="845341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Comments From Clients</a:t>
            </a:r>
          </a:p>
        </p:txBody>
      </p:sp>
      <p:sp>
        <p:nvSpPr>
          <p:cNvPr id="3" name="Content Placeholder 2"/>
          <p:cNvSpPr>
            <a:spLocks noGrp="1"/>
          </p:cNvSpPr>
          <p:nvPr>
            <p:ph idx="1"/>
          </p:nvPr>
        </p:nvSpPr>
        <p:spPr/>
        <p:txBody>
          <a:bodyPr>
            <a:normAutofit fontScale="92500"/>
          </a:bodyPr>
          <a:lstStyle/>
          <a:p>
            <a:r>
              <a:rPr lang="en-US" dirty="0"/>
              <a:t>“Thank you for your support and encouragement today! You have been, and continue to be a great support to me.” “Katie is a terrific career coach who is engaging and helpful. She listens closely and also gets to the point to ensure your time together is effective. I enjoyed my conversations with her and always took away specific action items that were right for me. I highly recommend working with Katie to get really targeted in finding a job you’ll love.”</a:t>
            </a:r>
            <a:endParaRPr lang="en-US" sz="1800" b="1" dirty="0"/>
          </a:p>
          <a:p>
            <a:r>
              <a:rPr lang="en-US" dirty="0"/>
              <a:t>“I adore you and your team, I found your support and coaching to be fantastic and feel much better equipped to handle many things than before our coaching began. Our leaders are LOVING coaching also.” (Kudos to Heather, Matt, and Chris)</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7</a:t>
            </a:fld>
            <a:endParaRPr lang="en-US" dirty="0"/>
          </a:p>
        </p:txBody>
      </p:sp>
    </p:spTree>
    <p:extLst>
      <p:ext uri="{BB962C8B-B14F-4D97-AF65-F5344CB8AC3E}">
        <p14:creationId xmlns:p14="http://schemas.microsoft.com/office/powerpoint/2010/main" val="446610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Glacier Point Solutions Projects</a:t>
            </a:r>
          </a:p>
        </p:txBody>
      </p:sp>
      <p:sp>
        <p:nvSpPr>
          <p:cNvPr id="3" name="Content Placeholder 2"/>
          <p:cNvSpPr>
            <a:spLocks noGrp="1"/>
          </p:cNvSpPr>
          <p:nvPr>
            <p:ph idx="1"/>
          </p:nvPr>
        </p:nvSpPr>
        <p:spPr>
          <a:xfrm>
            <a:off x="1885949" y="1752146"/>
            <a:ext cx="9481457" cy="4732875"/>
          </a:xfrm>
        </p:spPr>
        <p:txBody>
          <a:bodyPr>
            <a:normAutofit fontScale="70000" lnSpcReduction="20000"/>
          </a:bodyPr>
          <a:lstStyle/>
          <a:p>
            <a:r>
              <a:rPr lang="en-US" dirty="0"/>
              <a:t>I decided to narrow our focus and discontinue offering In-Person training through GPSI</a:t>
            </a:r>
          </a:p>
          <a:p>
            <a:pPr lvl="1"/>
            <a:r>
              <a:rPr lang="en-US" dirty="0"/>
              <a:t>We now have a strategic partnership with Sherri Cannon and Sharon Rich for Training &amp; Team Building</a:t>
            </a:r>
          </a:p>
          <a:p>
            <a:pPr lvl="1"/>
            <a:r>
              <a:rPr lang="en-US" dirty="0"/>
              <a:t>We may add another </a:t>
            </a:r>
            <a:r>
              <a:rPr lang="en-US" dirty="0" err="1"/>
              <a:t>DiSC</a:t>
            </a:r>
            <a:r>
              <a:rPr lang="en-US" dirty="0"/>
              <a:t> Trainer(s) as strategic partners</a:t>
            </a:r>
          </a:p>
          <a:p>
            <a:r>
              <a:rPr lang="en-US" dirty="0"/>
              <a:t>SCWD</a:t>
            </a:r>
          </a:p>
          <a:p>
            <a:pPr lvl="1"/>
            <a:r>
              <a:rPr lang="en-US" dirty="0"/>
              <a:t>Completed</a:t>
            </a:r>
          </a:p>
          <a:p>
            <a:r>
              <a:rPr lang="en-US" dirty="0"/>
              <a:t>LBS</a:t>
            </a:r>
          </a:p>
          <a:p>
            <a:pPr lvl="1"/>
            <a:r>
              <a:rPr lang="en-US" dirty="0"/>
              <a:t>Continued to Coach 9 clients and did some </a:t>
            </a:r>
            <a:r>
              <a:rPr lang="en-US" dirty="0" err="1"/>
              <a:t>DiSC</a:t>
            </a:r>
            <a:r>
              <a:rPr lang="en-US" dirty="0"/>
              <a:t> Assessments</a:t>
            </a:r>
            <a:endParaRPr lang="en-US" dirty="0">
              <a:solidFill>
                <a:srgbClr val="7030A0"/>
              </a:solidFill>
            </a:endParaRPr>
          </a:p>
          <a:p>
            <a:r>
              <a:rPr lang="en-US" dirty="0"/>
              <a:t>Staffing Firm </a:t>
            </a:r>
          </a:p>
          <a:p>
            <a:pPr lvl="1"/>
            <a:r>
              <a:rPr lang="en-US" dirty="0"/>
              <a:t>1 clients</a:t>
            </a:r>
          </a:p>
          <a:p>
            <a:pPr lvl="1"/>
            <a:r>
              <a:rPr lang="en-US" dirty="0"/>
              <a:t>May be re-engaged for a previous client next year</a:t>
            </a:r>
          </a:p>
          <a:p>
            <a:pPr lvl="1"/>
            <a:r>
              <a:rPr lang="en-US" dirty="0"/>
              <a:t>Doing </a:t>
            </a:r>
            <a:r>
              <a:rPr lang="en-US" dirty="0" err="1"/>
              <a:t>DiSC</a:t>
            </a:r>
            <a:r>
              <a:rPr lang="en-US" dirty="0"/>
              <a:t> Comparison Sessions with CEO/President &amp; a Key Leader</a:t>
            </a:r>
          </a:p>
          <a:p>
            <a:r>
              <a:rPr lang="en-US" dirty="0"/>
              <a:t>Mid-Cap Publicly Traded Aerospace Company </a:t>
            </a:r>
          </a:p>
          <a:p>
            <a:pPr lvl="1"/>
            <a:r>
              <a:rPr lang="en-US" dirty="0"/>
              <a:t>Continued Coaching CEO &amp; 2 Leaders and Added 1 Leader (3)</a:t>
            </a:r>
          </a:p>
          <a:p>
            <a:pPr lvl="2"/>
            <a:r>
              <a:rPr lang="en-US" dirty="0"/>
              <a:t>Will add one this month and may add 2 more in a few months</a:t>
            </a:r>
          </a:p>
          <a:p>
            <a:pPr lvl="2"/>
            <a:r>
              <a:rPr lang="en-US" dirty="0"/>
              <a:t>Met with HR Manager in June and am building relationship</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8</a:t>
            </a:fld>
            <a:endParaRPr lang="en-US" dirty="0"/>
          </a:p>
        </p:txBody>
      </p:sp>
    </p:spTree>
    <p:extLst>
      <p:ext uri="{BB962C8B-B14F-4D97-AF65-F5344CB8AC3E}">
        <p14:creationId xmlns:p14="http://schemas.microsoft.com/office/powerpoint/2010/main" val="2448256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Projects</a:t>
            </a:r>
          </a:p>
        </p:txBody>
      </p:sp>
      <p:sp>
        <p:nvSpPr>
          <p:cNvPr id="3" name="Content Placeholder 2"/>
          <p:cNvSpPr>
            <a:spLocks noGrp="1"/>
          </p:cNvSpPr>
          <p:nvPr>
            <p:ph idx="1"/>
          </p:nvPr>
        </p:nvSpPr>
        <p:spPr>
          <a:xfrm>
            <a:off x="1885949" y="1752147"/>
            <a:ext cx="9592689" cy="4304704"/>
          </a:xfrm>
        </p:spPr>
        <p:txBody>
          <a:bodyPr>
            <a:normAutofit/>
          </a:bodyPr>
          <a:lstStyle/>
          <a:p>
            <a:r>
              <a:rPr lang="en-US" dirty="0"/>
              <a:t>Manufacturing Company – Working to sell to them since early 2016</a:t>
            </a:r>
          </a:p>
          <a:p>
            <a:pPr lvl="1"/>
            <a:r>
              <a:rPr lang="en-US" dirty="0"/>
              <a:t>7 Client Coaching Project (ongoing, rotating leaders)</a:t>
            </a:r>
          </a:p>
          <a:p>
            <a:pPr lvl="1"/>
            <a:r>
              <a:rPr lang="en-US" dirty="0"/>
              <a:t>Coaches will do Phone Calls to Meet Talent Director &amp; Talent Management VP – Starting in November</a:t>
            </a:r>
          </a:p>
          <a:p>
            <a:pPr lvl="2"/>
            <a:r>
              <a:rPr lang="en-US" dirty="0"/>
              <a:t>I will do an intro in the call with your Coaching credentials</a:t>
            </a:r>
          </a:p>
          <a:p>
            <a:pPr lvl="2"/>
            <a:r>
              <a:rPr lang="en-US" dirty="0"/>
              <a:t>Be professional</a:t>
            </a:r>
          </a:p>
          <a:p>
            <a:pPr lvl="2"/>
            <a:r>
              <a:rPr lang="en-US" dirty="0"/>
              <a:t>Share your Coaching philosophy</a:t>
            </a:r>
          </a:p>
          <a:p>
            <a:pPr lvl="2"/>
            <a:r>
              <a:rPr lang="en-US" dirty="0"/>
              <a:t>Emphasize your business experience and your personal leadership experience</a:t>
            </a:r>
          </a:p>
          <a:p>
            <a:pPr lvl="2"/>
            <a:r>
              <a:rPr lang="en-US" dirty="0"/>
              <a:t>Emphasize your Coaching experience with Manufacturing and each departmental function (HR, Finance, Sales, Marketing, Engineering)</a:t>
            </a:r>
          </a:p>
          <a:p>
            <a:pPr lvl="2"/>
            <a:endParaRPr lang="en-US" dirty="0"/>
          </a:p>
          <a:p>
            <a:pPr lvl="2"/>
            <a:endParaRPr lang="en-US" dirty="0"/>
          </a:p>
          <a:p>
            <a:pPr lvl="2"/>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9</a:t>
            </a:fld>
            <a:endParaRPr lang="en-US" dirty="0"/>
          </a:p>
        </p:txBody>
      </p:sp>
    </p:spTree>
    <p:extLst>
      <p:ext uri="{BB962C8B-B14F-4D97-AF65-F5344CB8AC3E}">
        <p14:creationId xmlns:p14="http://schemas.microsoft.com/office/powerpoint/2010/main" val="37674489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Projects</a:t>
            </a:r>
          </a:p>
        </p:txBody>
      </p:sp>
      <p:sp>
        <p:nvSpPr>
          <p:cNvPr id="3" name="Content Placeholder 2"/>
          <p:cNvSpPr>
            <a:spLocks noGrp="1"/>
          </p:cNvSpPr>
          <p:nvPr>
            <p:ph idx="1"/>
          </p:nvPr>
        </p:nvSpPr>
        <p:spPr>
          <a:xfrm>
            <a:off x="1885949" y="1752147"/>
            <a:ext cx="9622879" cy="4264932"/>
          </a:xfrm>
        </p:spPr>
        <p:txBody>
          <a:bodyPr>
            <a:normAutofit lnSpcReduction="10000"/>
          </a:bodyPr>
          <a:lstStyle/>
          <a:p>
            <a:r>
              <a:rPr lang="en-US" dirty="0"/>
              <a:t>Continued with a Client at a Large Credit Union</a:t>
            </a:r>
          </a:p>
          <a:p>
            <a:pPr lvl="1"/>
            <a:r>
              <a:rPr lang="en-US" dirty="0"/>
              <a:t>Still working to build more clients here</a:t>
            </a:r>
          </a:p>
          <a:p>
            <a:r>
              <a:rPr lang="en-US" dirty="0">
                <a:solidFill>
                  <a:srgbClr val="339966"/>
                </a:solidFill>
              </a:rPr>
              <a:t>9 </a:t>
            </a:r>
            <a:r>
              <a:rPr lang="en-US" dirty="0"/>
              <a:t>New Individually Paying clients engaged in the 3rd </a:t>
            </a:r>
            <a:r>
              <a:rPr lang="en-US" dirty="0" err="1"/>
              <a:t>Qtr</a:t>
            </a:r>
            <a:r>
              <a:rPr lang="en-US" dirty="0"/>
              <a:t> Compared to 5 the 2nd Quarter, 6 the 1</a:t>
            </a:r>
            <a:r>
              <a:rPr lang="en-US" baseline="30000" dirty="0"/>
              <a:t>st</a:t>
            </a:r>
            <a:r>
              <a:rPr lang="en-US" dirty="0"/>
              <a:t> </a:t>
            </a:r>
            <a:r>
              <a:rPr lang="en-US" dirty="0" err="1"/>
              <a:t>Qtr</a:t>
            </a:r>
            <a:endParaRPr lang="en-US" dirty="0"/>
          </a:p>
          <a:p>
            <a:pPr lvl="1"/>
            <a:r>
              <a:rPr lang="en-US" dirty="0"/>
              <a:t>Increased Close Rate – Congratulations!</a:t>
            </a:r>
          </a:p>
          <a:p>
            <a:r>
              <a:rPr lang="en-US" dirty="0"/>
              <a:t>Serving 45 Clients (Individual and Corporate) </a:t>
            </a:r>
          </a:p>
          <a:p>
            <a:pPr lvl="1"/>
            <a:r>
              <a:rPr lang="en-US" dirty="0"/>
              <a:t>Additional </a:t>
            </a:r>
            <a:r>
              <a:rPr lang="en-US" dirty="0" err="1"/>
              <a:t>DiSC</a:t>
            </a:r>
            <a:r>
              <a:rPr lang="en-US" dirty="0"/>
              <a:t> Assessments</a:t>
            </a:r>
          </a:p>
          <a:p>
            <a:pPr lvl="1"/>
            <a:r>
              <a:rPr lang="en-US" dirty="0"/>
              <a:t>32 </a:t>
            </a:r>
            <a:r>
              <a:rPr lang="en-US" dirty="0" smtClean="0"/>
              <a:t>Are </a:t>
            </a:r>
            <a:r>
              <a:rPr lang="en-US" dirty="0"/>
              <a:t>Women</a:t>
            </a:r>
          </a:p>
          <a:p>
            <a:r>
              <a:rPr lang="en-US" dirty="0"/>
              <a:t>Recruiting new Coaches starting 10/17 (Career/Job Search, Leadership, Sales, Life, Male) – Have 7 Candidates to Review</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10</a:t>
            </a:fld>
            <a:endParaRPr lang="en-US" dirty="0"/>
          </a:p>
        </p:txBody>
      </p:sp>
    </p:spTree>
    <p:extLst>
      <p:ext uri="{BB962C8B-B14F-4D97-AF65-F5344CB8AC3E}">
        <p14:creationId xmlns:p14="http://schemas.microsoft.com/office/powerpoint/2010/main" val="27299320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Workshop Goal:</a:t>
            </a:r>
          </a:p>
        </p:txBody>
      </p:sp>
      <p:sp>
        <p:nvSpPr>
          <p:cNvPr id="3" name="Content Placeholder 2"/>
          <p:cNvSpPr>
            <a:spLocks noGrp="1"/>
          </p:cNvSpPr>
          <p:nvPr>
            <p:ph idx="1"/>
          </p:nvPr>
        </p:nvSpPr>
        <p:spPr/>
        <p:txBody>
          <a:bodyPr>
            <a:normAutofit/>
          </a:bodyPr>
          <a:lstStyle/>
          <a:p>
            <a:r>
              <a:rPr lang="en-US" sz="4400" dirty="0"/>
              <a:t>To Improve our Sales Close Rate</a:t>
            </a:r>
          </a:p>
          <a:p>
            <a:pPr lvl="1"/>
            <a:r>
              <a:rPr lang="en-US" sz="4000" dirty="0"/>
              <a:t>Company Goal:  Close 90% of Appropriate Clients</a:t>
            </a:r>
          </a:p>
          <a:p>
            <a:pPr lvl="1"/>
            <a:r>
              <a:rPr lang="en-US" sz="4000" dirty="0"/>
              <a:t>Associate Coach Goal:  </a:t>
            </a:r>
          </a:p>
          <a:p>
            <a:pPr lvl="2"/>
            <a:r>
              <a:rPr lang="en-US" sz="3600" dirty="0"/>
              <a:t>Close 50% of Clients with 2 Consults</a:t>
            </a:r>
          </a:p>
          <a:p>
            <a:pPr lvl="2"/>
            <a:r>
              <a:rPr lang="en-US" sz="3600" dirty="0"/>
              <a:t>Close 90% of Clients with 1 Consult</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11</a:t>
            </a:fld>
            <a:endParaRPr lang="en-US" dirty="0"/>
          </a:p>
        </p:txBody>
      </p:sp>
    </p:spTree>
    <p:extLst>
      <p:ext uri="{BB962C8B-B14F-4D97-AF65-F5344CB8AC3E}">
        <p14:creationId xmlns:p14="http://schemas.microsoft.com/office/powerpoint/2010/main" val="72421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 Rates – Individually Paying Clients</a:t>
            </a:r>
          </a:p>
        </p:txBody>
      </p:sp>
      <p:sp>
        <p:nvSpPr>
          <p:cNvPr id="3" name="Content Placeholder 2"/>
          <p:cNvSpPr>
            <a:spLocks noGrp="1"/>
          </p:cNvSpPr>
          <p:nvPr>
            <p:ph idx="1"/>
          </p:nvPr>
        </p:nvSpPr>
        <p:spPr/>
        <p:txBody>
          <a:bodyPr/>
          <a:lstStyle/>
          <a:p>
            <a:r>
              <a:rPr lang="en-US" dirty="0"/>
              <a:t>Jan-June: 49%</a:t>
            </a:r>
          </a:p>
          <a:p>
            <a:r>
              <a:rPr lang="en-US" dirty="0"/>
              <a:t>May-June:  100% </a:t>
            </a:r>
          </a:p>
          <a:p>
            <a:r>
              <a:rPr lang="en-US" dirty="0"/>
              <a:t>July: 100%</a:t>
            </a:r>
          </a:p>
          <a:p>
            <a:endParaRPr lang="en-US" dirty="0"/>
          </a:p>
          <a:p>
            <a:r>
              <a:rPr lang="en-US" dirty="0"/>
              <a:t>Overall Close Rate Jan-July:  58%</a:t>
            </a:r>
          </a:p>
          <a:p>
            <a:endParaRPr lang="en-US" dirty="0"/>
          </a:p>
          <a:p>
            <a:endParaRPr lang="en-US" dirty="0"/>
          </a:p>
          <a:p>
            <a:r>
              <a:rPr lang="en-US" dirty="0"/>
              <a:t>May implement Corporate Paid Clients Close Rates Later</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12</a:t>
            </a:fld>
            <a:endParaRPr lang="en-US" dirty="0"/>
          </a:p>
        </p:txBody>
      </p:sp>
    </p:spTree>
    <p:extLst>
      <p:ext uri="{BB962C8B-B14F-4D97-AF65-F5344CB8AC3E}">
        <p14:creationId xmlns:p14="http://schemas.microsoft.com/office/powerpoint/2010/main" val="257691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Our Ideal Client – ICF Global Study </a:t>
            </a:r>
            <a:br>
              <a:rPr lang="en-US" dirty="0"/>
            </a:br>
            <a:r>
              <a:rPr lang="en-US" dirty="0"/>
              <a:t>(Most Common Characteristics of Coaching Clients)</a:t>
            </a:r>
          </a:p>
        </p:txBody>
      </p:sp>
      <p:sp>
        <p:nvSpPr>
          <p:cNvPr id="3" name="Content Placeholder 2"/>
          <p:cNvSpPr>
            <a:spLocks noGrp="1"/>
          </p:cNvSpPr>
          <p:nvPr>
            <p:ph idx="1"/>
          </p:nvPr>
        </p:nvSpPr>
        <p:spPr/>
        <p:txBody>
          <a:bodyPr>
            <a:normAutofit fontScale="77500" lnSpcReduction="20000"/>
          </a:bodyPr>
          <a:lstStyle/>
          <a:p>
            <a:r>
              <a:rPr lang="en-US" dirty="0"/>
              <a:t>U.S.</a:t>
            </a:r>
          </a:p>
          <a:p>
            <a:r>
              <a:rPr lang="en-US" dirty="0"/>
              <a:t>Canada, UK, Australia</a:t>
            </a:r>
          </a:p>
          <a:p>
            <a:r>
              <a:rPr lang="en-US" dirty="0"/>
              <a:t>Female</a:t>
            </a:r>
          </a:p>
          <a:p>
            <a:r>
              <a:rPr lang="en-US" dirty="0"/>
              <a:t>46-55 (U.S.)</a:t>
            </a:r>
          </a:p>
          <a:p>
            <a:r>
              <a:rPr lang="en-US" dirty="0"/>
              <a:t>36-45 (Canada, Australia, U.K.)</a:t>
            </a:r>
          </a:p>
          <a:p>
            <a:r>
              <a:rPr lang="en-US" dirty="0"/>
              <a:t>Bachelor’s or Master’s</a:t>
            </a:r>
          </a:p>
          <a:p>
            <a:r>
              <a:rPr lang="en-US" dirty="0"/>
              <a:t>Coaching Topics – U.S.</a:t>
            </a:r>
          </a:p>
          <a:p>
            <a:pPr lvl="1"/>
            <a:r>
              <a:rPr lang="en-US" dirty="0"/>
              <a:t>Business Management - 16% (I think this matches our Leadership)</a:t>
            </a:r>
          </a:p>
          <a:p>
            <a:pPr lvl="1"/>
            <a:r>
              <a:rPr lang="en-US" dirty="0"/>
              <a:t>Career Opportunities (Matches our Career Exploration and Job Search) – 15%</a:t>
            </a:r>
          </a:p>
          <a:p>
            <a:pPr lvl="1"/>
            <a:r>
              <a:rPr lang="en-US" dirty="0"/>
              <a:t>Self Confidence – 11%</a:t>
            </a:r>
          </a:p>
          <a:p>
            <a:pPr lvl="1"/>
            <a:r>
              <a:rPr lang="en-US" dirty="0"/>
              <a:t>Work/Life Balance – 11%</a:t>
            </a:r>
          </a:p>
          <a:p>
            <a:pPr lvl="1"/>
            <a:r>
              <a:rPr lang="en-US" dirty="0"/>
              <a:t>Work Performance – 7%</a:t>
            </a:r>
          </a:p>
          <a:p>
            <a:pPr lvl="1"/>
            <a:r>
              <a:rPr lang="en-US" dirty="0"/>
              <a:t>(Not Time Management?????)</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13</a:t>
            </a:fld>
            <a:endParaRPr lang="en-US" dirty="0"/>
          </a:p>
        </p:txBody>
      </p:sp>
    </p:spTree>
    <p:extLst>
      <p:ext uri="{BB962C8B-B14F-4D97-AF65-F5344CB8AC3E}">
        <p14:creationId xmlns:p14="http://schemas.microsoft.com/office/powerpoint/2010/main" val="4028133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Coach’s Sales Process</a:t>
            </a:r>
          </a:p>
        </p:txBody>
      </p:sp>
      <p:sp>
        <p:nvSpPr>
          <p:cNvPr id="3" name="Content Placeholder 2"/>
          <p:cNvSpPr>
            <a:spLocks noGrp="1"/>
          </p:cNvSpPr>
          <p:nvPr>
            <p:ph idx="1"/>
          </p:nvPr>
        </p:nvSpPr>
        <p:spPr>
          <a:xfrm>
            <a:off x="1885949" y="1752147"/>
            <a:ext cx="9481457" cy="4522818"/>
          </a:xfrm>
        </p:spPr>
        <p:txBody>
          <a:bodyPr>
            <a:normAutofit/>
          </a:bodyPr>
          <a:lstStyle/>
          <a:p>
            <a:r>
              <a:rPr lang="en-US" dirty="0"/>
              <a:t>Build Rapport</a:t>
            </a:r>
          </a:p>
          <a:p>
            <a:r>
              <a:rPr lang="en-US" dirty="0"/>
              <a:t>Build Credibility - Review</a:t>
            </a:r>
          </a:p>
          <a:p>
            <a:r>
              <a:rPr lang="en-US" dirty="0"/>
              <a:t>Identify the Pain / Issue / Goal</a:t>
            </a:r>
          </a:p>
          <a:p>
            <a:r>
              <a:rPr lang="en-US" dirty="0"/>
              <a:t>Provide Solutions – </a:t>
            </a:r>
            <a:r>
              <a:rPr lang="en-US" i="1" dirty="0"/>
              <a:t>Coaching, Coaching with You</a:t>
            </a:r>
          </a:p>
          <a:p>
            <a:r>
              <a:rPr lang="en-US" u="sng" dirty="0">
                <a:hlinkClick r:id="rId2"/>
              </a:rPr>
              <a:t>Overcome Sales Objections</a:t>
            </a:r>
            <a:endParaRPr lang="en-US" u="sng" dirty="0"/>
          </a:p>
          <a:p>
            <a:r>
              <a:rPr lang="en-US" dirty="0"/>
              <a:t>Appeal to Motives</a:t>
            </a:r>
          </a:p>
          <a:p>
            <a:r>
              <a:rPr lang="en-US" dirty="0"/>
              <a:t>Gain Commitment</a:t>
            </a:r>
          </a:p>
          <a:p>
            <a:r>
              <a:rPr lang="en-US" b="1" dirty="0">
                <a:solidFill>
                  <a:srgbClr val="FF0000"/>
                </a:solidFill>
              </a:rPr>
              <a:t>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14</a:t>
            </a:fld>
            <a:endParaRPr lang="en-US" dirty="0"/>
          </a:p>
        </p:txBody>
      </p:sp>
    </p:spTree>
    <p:extLst>
      <p:ext uri="{BB962C8B-B14F-4D97-AF65-F5344CB8AC3E}">
        <p14:creationId xmlns:p14="http://schemas.microsoft.com/office/powerpoint/2010/main" val="1834574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Coach’s Sales Process</a:t>
            </a:r>
          </a:p>
        </p:txBody>
      </p:sp>
      <p:sp>
        <p:nvSpPr>
          <p:cNvPr id="3" name="Content Placeholder 2"/>
          <p:cNvSpPr>
            <a:spLocks noGrp="1"/>
          </p:cNvSpPr>
          <p:nvPr>
            <p:ph idx="1"/>
          </p:nvPr>
        </p:nvSpPr>
        <p:spPr>
          <a:xfrm>
            <a:off x="1885949" y="1752147"/>
            <a:ext cx="9481457" cy="4522818"/>
          </a:xfrm>
        </p:spPr>
        <p:txBody>
          <a:bodyPr>
            <a:normAutofit/>
          </a:bodyPr>
          <a:lstStyle/>
          <a:p>
            <a:r>
              <a:rPr lang="en-US" dirty="0"/>
              <a:t>Build Rapport</a:t>
            </a:r>
          </a:p>
          <a:p>
            <a:r>
              <a:rPr lang="en-US" b="1" dirty="0"/>
              <a:t>Build Credibility - Review</a:t>
            </a:r>
          </a:p>
          <a:p>
            <a:r>
              <a:rPr lang="en-US" dirty="0"/>
              <a:t>Identify the Pain / Issue / Goal</a:t>
            </a:r>
          </a:p>
          <a:p>
            <a:r>
              <a:rPr lang="en-US" dirty="0"/>
              <a:t>Provide Solutions – </a:t>
            </a:r>
            <a:r>
              <a:rPr lang="en-US" i="1" dirty="0"/>
              <a:t>Coaching, Coaching with You</a:t>
            </a:r>
          </a:p>
          <a:p>
            <a:r>
              <a:rPr lang="en-US" u="sng" dirty="0">
                <a:hlinkClick r:id="rId2"/>
              </a:rPr>
              <a:t>Overcome Sales Objections</a:t>
            </a:r>
            <a:endParaRPr lang="en-US" u="sng" dirty="0"/>
          </a:p>
          <a:p>
            <a:r>
              <a:rPr lang="en-US" dirty="0"/>
              <a:t>Appeal to Motives</a:t>
            </a:r>
          </a:p>
          <a:p>
            <a:r>
              <a:rPr lang="en-US" dirty="0"/>
              <a:t>Gain Commitment</a:t>
            </a:r>
          </a:p>
          <a:p>
            <a:r>
              <a:rPr lang="en-US" b="1" dirty="0">
                <a:solidFill>
                  <a:srgbClr val="FF0000"/>
                </a:solidFill>
              </a:rPr>
              <a:t>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15</a:t>
            </a:fld>
            <a:endParaRPr lang="en-US" dirty="0"/>
          </a:p>
        </p:txBody>
      </p:sp>
    </p:spTree>
    <p:extLst>
      <p:ext uri="{BB962C8B-B14F-4D97-AF65-F5344CB8AC3E}">
        <p14:creationId xmlns:p14="http://schemas.microsoft.com/office/powerpoint/2010/main" val="1810089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“Closing the Sale” Mindset</a:t>
            </a:r>
            <a:br>
              <a:rPr lang="en-US" dirty="0"/>
            </a:br>
            <a:r>
              <a:rPr lang="en-US" dirty="0"/>
              <a:t>– (4 Coaches Said This was Their Challenge)</a:t>
            </a:r>
          </a:p>
        </p:txBody>
      </p:sp>
      <p:sp>
        <p:nvSpPr>
          <p:cNvPr id="3" name="Content Placeholder 2"/>
          <p:cNvSpPr>
            <a:spLocks noGrp="1"/>
          </p:cNvSpPr>
          <p:nvPr>
            <p:ph idx="1"/>
          </p:nvPr>
        </p:nvSpPr>
        <p:spPr/>
        <p:txBody>
          <a:bodyPr/>
          <a:lstStyle/>
          <a:p>
            <a:r>
              <a:rPr lang="en-US" dirty="0"/>
              <a:t>Set the intention at the outset that you will get the client</a:t>
            </a:r>
          </a:p>
          <a:p>
            <a:r>
              <a:rPr lang="en-US" dirty="0"/>
              <a:t>Visualize the client saying yes</a:t>
            </a:r>
          </a:p>
          <a:p>
            <a:r>
              <a:rPr lang="en-US" dirty="0"/>
              <a:t>Begin with the end in mind</a:t>
            </a:r>
          </a:p>
          <a:p>
            <a:endParaRPr lang="en-US" dirty="0"/>
          </a:p>
          <a:p>
            <a:r>
              <a:rPr lang="en-US" dirty="0"/>
              <a:t>Know that Coaching works</a:t>
            </a:r>
          </a:p>
          <a:p>
            <a:r>
              <a:rPr lang="en-US" dirty="0"/>
              <a:t>Know that you are a skilled Coach</a:t>
            </a:r>
          </a:p>
          <a:p>
            <a:r>
              <a:rPr lang="en-US" dirty="0"/>
              <a:t>Know that you can help the client</a:t>
            </a:r>
          </a:p>
          <a:p>
            <a:r>
              <a:rPr lang="en-US" dirty="0">
                <a:solidFill>
                  <a:srgbClr val="FF0000"/>
                </a:solidFill>
              </a:rPr>
              <a:t>Any other techniques for managing the mindset?</a:t>
            </a:r>
          </a:p>
          <a:p>
            <a:pPr marL="457200" lvl="1" indent="0">
              <a:buNone/>
            </a:pP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16</a:t>
            </a:fld>
            <a:endParaRPr lang="en-US" dirty="0"/>
          </a:p>
        </p:txBody>
      </p:sp>
    </p:spTree>
    <p:extLst>
      <p:ext uri="{BB962C8B-B14F-4D97-AF65-F5344CB8AC3E}">
        <p14:creationId xmlns:p14="http://schemas.microsoft.com/office/powerpoint/2010/main" val="13846542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Close the Sale</a:t>
            </a:r>
          </a:p>
        </p:txBody>
      </p:sp>
      <p:sp>
        <p:nvSpPr>
          <p:cNvPr id="3" name="Content Placeholder 2"/>
          <p:cNvSpPr>
            <a:spLocks noGrp="1"/>
          </p:cNvSpPr>
          <p:nvPr>
            <p:ph idx="1"/>
          </p:nvPr>
        </p:nvSpPr>
        <p:spPr/>
        <p:txBody>
          <a:bodyPr>
            <a:normAutofit/>
          </a:bodyPr>
          <a:lstStyle/>
          <a:p>
            <a:r>
              <a:rPr lang="en-US" dirty="0"/>
              <a:t>Ask a Closing Question</a:t>
            </a:r>
          </a:p>
          <a:p>
            <a:endParaRPr lang="en-US" dirty="0"/>
          </a:p>
          <a:p>
            <a:r>
              <a:rPr lang="en-US" dirty="0"/>
              <a:t>Ramping up to the Closing Question:</a:t>
            </a:r>
          </a:p>
          <a:p>
            <a:pPr lvl="1"/>
            <a:r>
              <a:rPr lang="en-US" dirty="0"/>
              <a:t>Use their Motivation(s) As a Lever</a:t>
            </a:r>
          </a:p>
          <a:p>
            <a:pPr lvl="1"/>
            <a:r>
              <a:rPr lang="en-US" dirty="0"/>
              <a:t>Recap the Benefits</a:t>
            </a:r>
          </a:p>
          <a:p>
            <a:pPr lvl="1"/>
            <a:r>
              <a:rPr lang="en-US" dirty="0"/>
              <a:t>Get them Saying “Yes”</a:t>
            </a:r>
          </a:p>
          <a:p>
            <a:pPr lvl="1"/>
            <a:r>
              <a:rPr lang="en-US" dirty="0"/>
              <a:t>Trial Close</a:t>
            </a:r>
          </a:p>
          <a:p>
            <a:pPr lvl="1"/>
            <a:r>
              <a:rPr lang="en-US" dirty="0"/>
              <a:t>The Assumptive Close</a:t>
            </a:r>
          </a:p>
          <a:p>
            <a:pPr lvl="1"/>
            <a:r>
              <a:rPr lang="en-US" dirty="0"/>
              <a:t>Miscellaneous Close Techniques</a:t>
            </a:r>
          </a:p>
          <a:p>
            <a:pPr lvl="1"/>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17</a:t>
            </a:fld>
            <a:endParaRPr lang="en-US" dirty="0"/>
          </a:p>
        </p:txBody>
      </p:sp>
    </p:spTree>
    <p:extLst>
      <p:ext uri="{BB962C8B-B14F-4D97-AF65-F5344CB8AC3E}">
        <p14:creationId xmlns:p14="http://schemas.microsoft.com/office/powerpoint/2010/main" val="19820757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Ask a Closing Question</a:t>
            </a:r>
          </a:p>
        </p:txBody>
      </p:sp>
      <p:sp>
        <p:nvSpPr>
          <p:cNvPr id="3" name="Content Placeholder 2"/>
          <p:cNvSpPr>
            <a:spLocks noGrp="1"/>
          </p:cNvSpPr>
          <p:nvPr>
            <p:ph idx="1"/>
          </p:nvPr>
        </p:nvSpPr>
        <p:spPr/>
        <p:txBody>
          <a:bodyPr/>
          <a:lstStyle/>
          <a:p>
            <a:r>
              <a:rPr lang="en-US" dirty="0"/>
              <a:t>Are you ready to schedule your first session?</a:t>
            </a:r>
          </a:p>
          <a:p>
            <a:pPr lvl="1"/>
            <a:r>
              <a:rPr lang="en-US" dirty="0"/>
              <a:t>You’re not required to meet with anyone else if this feels like a fit.</a:t>
            </a:r>
          </a:p>
          <a:p>
            <a:r>
              <a:rPr lang="en-US" dirty="0"/>
              <a:t>When would you like to meet for our first session?</a:t>
            </a:r>
          </a:p>
          <a:p>
            <a:r>
              <a:rPr lang="en-US" dirty="0"/>
              <a:t>I’m available May 6 at 2, May 7 at 9 AM, and May 8 at 4 PM.  Which of these would work for you for our first session?</a:t>
            </a:r>
          </a:p>
          <a:p>
            <a:r>
              <a:rPr lang="en-US" dirty="0"/>
              <a:t>We just need CC information to initiate the engagement, can our Assistant April Contact you for that?</a:t>
            </a:r>
          </a:p>
          <a:p>
            <a:r>
              <a:rPr lang="en-US" dirty="0"/>
              <a:t>I know that you’re going to find Coaching helpful, can we start next week?</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18</a:t>
            </a:fld>
            <a:endParaRPr lang="en-US" dirty="0"/>
          </a:p>
        </p:txBody>
      </p:sp>
    </p:spTree>
    <p:extLst>
      <p:ext uri="{BB962C8B-B14F-4D97-AF65-F5344CB8AC3E}">
        <p14:creationId xmlns:p14="http://schemas.microsoft.com/office/powerpoint/2010/main" val="11571945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their Motivation as a Lever to Close the Sale</a:t>
            </a:r>
          </a:p>
        </p:txBody>
      </p:sp>
      <p:sp>
        <p:nvSpPr>
          <p:cNvPr id="3" name="Content Placeholder 2"/>
          <p:cNvSpPr>
            <a:spLocks noGrp="1"/>
          </p:cNvSpPr>
          <p:nvPr>
            <p:ph idx="1"/>
          </p:nvPr>
        </p:nvSpPr>
        <p:spPr/>
        <p:txBody>
          <a:bodyPr>
            <a:normAutofit fontScale="85000" lnSpcReduction="20000"/>
          </a:bodyPr>
          <a:lstStyle/>
          <a:p>
            <a:r>
              <a:rPr lang="en-US" dirty="0"/>
              <a:t>So, you’ve identified that you aren’t as good at asking for what you’re worth as you’d like to be</a:t>
            </a:r>
          </a:p>
          <a:p>
            <a:pPr lvl="1"/>
            <a:r>
              <a:rPr lang="en-US" dirty="0"/>
              <a:t>What would asking for what you’re worth look like?</a:t>
            </a:r>
          </a:p>
          <a:p>
            <a:pPr lvl="1"/>
            <a:r>
              <a:rPr lang="en-US" dirty="0"/>
              <a:t>You’d be confident, smooth, own your worth</a:t>
            </a:r>
          </a:p>
          <a:p>
            <a:pPr lvl="1"/>
            <a:r>
              <a:rPr lang="en-US" dirty="0"/>
              <a:t>Tell me why you want this.</a:t>
            </a:r>
          </a:p>
          <a:p>
            <a:pPr lvl="1"/>
            <a:r>
              <a:rPr lang="en-US" dirty="0"/>
              <a:t>Are you ready to get started?  I’m available on Monday at 8 AM.</a:t>
            </a:r>
          </a:p>
          <a:p>
            <a:r>
              <a:rPr lang="en-US" dirty="0"/>
              <a:t>How much is it worth to you to attain your goals?</a:t>
            </a:r>
          </a:p>
          <a:p>
            <a:r>
              <a:rPr lang="en-US" dirty="0"/>
              <a:t>How would it feel to do X?</a:t>
            </a:r>
          </a:p>
          <a:p>
            <a:r>
              <a:rPr lang="en-US" dirty="0"/>
              <a:t>How would your life change if you were to accomplish x?</a:t>
            </a:r>
          </a:p>
          <a:p>
            <a:r>
              <a:rPr lang="en-US" dirty="0"/>
              <a:t>Would it look like, feel like, sound like if you attained your goals?</a:t>
            </a:r>
          </a:p>
          <a:p>
            <a:r>
              <a:rPr lang="en-US" dirty="0"/>
              <a:t>How would it feel to have X?</a:t>
            </a:r>
          </a:p>
          <a:p>
            <a:r>
              <a:rPr lang="en-US" dirty="0"/>
              <a:t>How much time and money is it worth to achieve your goals?</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19</a:t>
            </a:fld>
            <a:endParaRPr lang="en-US" dirty="0"/>
          </a:p>
        </p:txBody>
      </p:sp>
    </p:spTree>
    <p:extLst>
      <p:ext uri="{BB962C8B-B14F-4D97-AF65-F5344CB8AC3E}">
        <p14:creationId xmlns:p14="http://schemas.microsoft.com/office/powerpoint/2010/main" val="32791400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Benefits of Coaching</a:t>
            </a:r>
          </a:p>
        </p:txBody>
      </p:sp>
      <p:sp>
        <p:nvSpPr>
          <p:cNvPr id="3" name="Content Placeholder 2"/>
          <p:cNvSpPr>
            <a:spLocks noGrp="1"/>
          </p:cNvSpPr>
          <p:nvPr>
            <p:ph idx="1"/>
          </p:nvPr>
        </p:nvSpPr>
        <p:spPr/>
        <p:txBody>
          <a:bodyPr/>
          <a:lstStyle/>
          <a:p>
            <a:r>
              <a:rPr lang="en-US" dirty="0"/>
              <a:t>So, Coaching will create accountability for you, give you a place to create a plan, help you explore what holds you back, give you a place to practice.</a:t>
            </a:r>
          </a:p>
          <a:p>
            <a:pPr lvl="1"/>
            <a:r>
              <a:rPr lang="en-US" dirty="0"/>
              <a:t>Are you ready to get started next week?  I’m available x, y, and z.</a:t>
            </a:r>
          </a:p>
          <a:p>
            <a:r>
              <a:rPr lang="en-US" dirty="0"/>
              <a:t>Connect the dots:  </a:t>
            </a:r>
          </a:p>
          <a:p>
            <a:pPr lvl="1"/>
            <a:r>
              <a:rPr lang="en-US" dirty="0"/>
              <a:t>If you start working on your resume now, you will be able to start sending resumes out June 19, and you </a:t>
            </a:r>
            <a:r>
              <a:rPr lang="en-US" i="1" dirty="0"/>
              <a:t>could</a:t>
            </a:r>
            <a:r>
              <a:rPr lang="en-US" dirty="0"/>
              <a:t> have interviews by July 30</a:t>
            </a:r>
            <a:r>
              <a:rPr lang="en-US" baseline="30000" dirty="0"/>
              <a:t>th</a:t>
            </a:r>
          </a:p>
          <a:p>
            <a:pPr lvl="1"/>
            <a:r>
              <a:rPr lang="en-US" dirty="0"/>
              <a:t>If your networking skills were stronger, do you think you’d be getting more leads at Networking Meetings?  How would that impact your business?</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20</a:t>
            </a:fld>
            <a:endParaRPr lang="en-US" dirty="0"/>
          </a:p>
        </p:txBody>
      </p:sp>
    </p:spTree>
    <p:extLst>
      <p:ext uri="{BB962C8B-B14F-4D97-AF65-F5344CB8AC3E}">
        <p14:creationId xmlns:p14="http://schemas.microsoft.com/office/powerpoint/2010/main" val="1857552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Get them Saying “Yes”</a:t>
            </a:r>
          </a:p>
        </p:txBody>
      </p:sp>
      <p:sp>
        <p:nvSpPr>
          <p:cNvPr id="3" name="Content Placeholder 2"/>
          <p:cNvSpPr>
            <a:spLocks noGrp="1"/>
          </p:cNvSpPr>
          <p:nvPr>
            <p:ph idx="1"/>
          </p:nvPr>
        </p:nvSpPr>
        <p:spPr/>
        <p:txBody>
          <a:bodyPr/>
          <a:lstStyle/>
          <a:p>
            <a:r>
              <a:rPr lang="en-US" dirty="0"/>
              <a:t>Does Coaching seem like it would be valuable?</a:t>
            </a:r>
          </a:p>
          <a:p>
            <a:r>
              <a:rPr lang="en-US" dirty="0"/>
              <a:t>Do you think Coaching would help you reach your goals?</a:t>
            </a:r>
          </a:p>
          <a:p>
            <a:r>
              <a:rPr lang="en-US" dirty="0"/>
              <a:t>Was the Laser Coaching session helpful?</a:t>
            </a:r>
          </a:p>
          <a:p>
            <a:r>
              <a:rPr lang="en-US" dirty="0"/>
              <a:t>It seems like we are a good fit, do you agree?</a:t>
            </a:r>
          </a:p>
          <a:p>
            <a:r>
              <a:rPr lang="en-US" dirty="0"/>
              <a:t>Would you like my help?</a:t>
            </a:r>
          </a:p>
          <a:p>
            <a:endParaRPr lang="en-US" dirty="0"/>
          </a:p>
          <a:p>
            <a:endParaRPr lang="en-US" dirty="0"/>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21</a:t>
            </a:fld>
            <a:endParaRPr lang="en-US" dirty="0"/>
          </a:p>
        </p:txBody>
      </p:sp>
    </p:spTree>
    <p:extLst>
      <p:ext uri="{BB962C8B-B14F-4D97-AF65-F5344CB8AC3E}">
        <p14:creationId xmlns:p14="http://schemas.microsoft.com/office/powerpoint/2010/main" val="2822518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Trial Close (Dale Carnegie Sales Advantage) </a:t>
            </a:r>
          </a:p>
        </p:txBody>
      </p:sp>
      <p:sp>
        <p:nvSpPr>
          <p:cNvPr id="3" name="Content Placeholder 2"/>
          <p:cNvSpPr>
            <a:spLocks noGrp="1"/>
          </p:cNvSpPr>
          <p:nvPr>
            <p:ph idx="1"/>
          </p:nvPr>
        </p:nvSpPr>
        <p:spPr/>
        <p:txBody>
          <a:bodyPr/>
          <a:lstStyle/>
          <a:p>
            <a:r>
              <a:rPr lang="en-US" dirty="0"/>
              <a:t>Ask the client a benefits question that would yield a positive answer </a:t>
            </a:r>
          </a:p>
          <a:p>
            <a:pPr lvl="1"/>
            <a:r>
              <a:rPr lang="en-US" dirty="0"/>
              <a:t>How do you think Coaching could help you do x?</a:t>
            </a:r>
          </a:p>
          <a:p>
            <a:pPr lvl="2"/>
            <a:r>
              <a:rPr lang="en-US" dirty="0"/>
              <a:t>Are you ready to engage me as your Coach?</a:t>
            </a:r>
          </a:p>
          <a:p>
            <a:pPr lvl="1"/>
            <a:r>
              <a:rPr lang="en-US" dirty="0"/>
              <a:t>How do you think Coaching would help you create accountability for yourself?</a:t>
            </a:r>
          </a:p>
          <a:p>
            <a:r>
              <a:rPr lang="en-US" dirty="0"/>
              <a:t>Are you ready to move forward?</a:t>
            </a:r>
          </a:p>
          <a:p>
            <a:r>
              <a:rPr lang="en-US" dirty="0"/>
              <a:t>If we get started today, you should have your resume done by x. Can we start on next Tuesday?</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22</a:t>
            </a:fld>
            <a:endParaRPr lang="en-US" dirty="0"/>
          </a:p>
        </p:txBody>
      </p:sp>
    </p:spTree>
    <p:extLst>
      <p:ext uri="{BB962C8B-B14F-4D97-AF65-F5344CB8AC3E}">
        <p14:creationId xmlns:p14="http://schemas.microsoft.com/office/powerpoint/2010/main" val="2294784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Assumptive Close</a:t>
            </a:r>
          </a:p>
        </p:txBody>
      </p:sp>
      <p:sp>
        <p:nvSpPr>
          <p:cNvPr id="3" name="Content Placeholder 2"/>
          <p:cNvSpPr>
            <a:spLocks noGrp="1"/>
          </p:cNvSpPr>
          <p:nvPr>
            <p:ph idx="1"/>
          </p:nvPr>
        </p:nvSpPr>
        <p:spPr/>
        <p:txBody>
          <a:bodyPr/>
          <a:lstStyle/>
          <a:p>
            <a:r>
              <a:rPr lang="en-US" dirty="0"/>
              <a:t>When should we get started?</a:t>
            </a:r>
          </a:p>
          <a:p>
            <a:r>
              <a:rPr lang="en-US" dirty="0"/>
              <a:t>What date do you want to start?</a:t>
            </a:r>
          </a:p>
          <a:p>
            <a:endParaRPr lang="en-US" dirty="0"/>
          </a:p>
          <a:p>
            <a:r>
              <a:rPr lang="en-US" dirty="0">
                <a:solidFill>
                  <a:srgbClr val="FF0000"/>
                </a:solidFill>
              </a:rPr>
              <a:t>Other Examples?</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23</a:t>
            </a:fld>
            <a:endParaRPr lang="en-US" dirty="0"/>
          </a:p>
        </p:txBody>
      </p:sp>
    </p:spTree>
    <p:extLst>
      <p:ext uri="{BB962C8B-B14F-4D97-AF65-F5344CB8AC3E}">
        <p14:creationId xmlns:p14="http://schemas.microsoft.com/office/powerpoint/2010/main" val="29883063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 Closes</a:t>
            </a:r>
          </a:p>
        </p:txBody>
      </p:sp>
      <p:sp>
        <p:nvSpPr>
          <p:cNvPr id="3" name="Content Placeholder 2"/>
          <p:cNvSpPr>
            <a:spLocks noGrp="1"/>
          </p:cNvSpPr>
          <p:nvPr>
            <p:ph idx="1"/>
          </p:nvPr>
        </p:nvSpPr>
        <p:spPr/>
        <p:txBody>
          <a:bodyPr>
            <a:normAutofit lnSpcReduction="10000"/>
          </a:bodyPr>
          <a:lstStyle/>
          <a:p>
            <a:r>
              <a:rPr lang="en-US" dirty="0"/>
              <a:t>Why don’t you give Coaching a try?</a:t>
            </a:r>
          </a:p>
          <a:p>
            <a:r>
              <a:rPr lang="en-US" dirty="0"/>
              <a:t>Tell me your thoughts.</a:t>
            </a:r>
          </a:p>
          <a:p>
            <a:r>
              <a:rPr lang="en-US" dirty="0"/>
              <a:t>In your opinion, does what I’ve outlined solve your challenge?</a:t>
            </a:r>
          </a:p>
          <a:p>
            <a:r>
              <a:rPr lang="en-US" dirty="0"/>
              <a:t>Is there any reason we can’t get started next week?</a:t>
            </a:r>
          </a:p>
          <a:p>
            <a:r>
              <a:rPr lang="en-US" dirty="0"/>
              <a:t>Can we calculate what the impact of Coaching is worth to you?</a:t>
            </a:r>
          </a:p>
          <a:p>
            <a:endParaRPr lang="en-US" dirty="0"/>
          </a:p>
          <a:p>
            <a:r>
              <a:rPr lang="en-US" dirty="0"/>
              <a:t>Tell the story of a client success.</a:t>
            </a:r>
          </a:p>
          <a:p>
            <a:endParaRPr lang="en-US" dirty="0"/>
          </a:p>
          <a:p>
            <a:r>
              <a:rPr lang="en-US" dirty="0"/>
              <a:t>Watch for the client to 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24</a:t>
            </a:fld>
            <a:endParaRPr lang="en-US" dirty="0"/>
          </a:p>
        </p:txBody>
      </p:sp>
    </p:spTree>
    <p:extLst>
      <p:ext uri="{BB962C8B-B14F-4D97-AF65-F5344CB8AC3E}">
        <p14:creationId xmlns:p14="http://schemas.microsoft.com/office/powerpoint/2010/main" val="16851204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 the Sale – Two Coaches</a:t>
            </a:r>
          </a:p>
        </p:txBody>
      </p:sp>
      <p:sp>
        <p:nvSpPr>
          <p:cNvPr id="3" name="Content Placeholder 2"/>
          <p:cNvSpPr>
            <a:spLocks noGrp="1"/>
          </p:cNvSpPr>
          <p:nvPr>
            <p:ph idx="1"/>
          </p:nvPr>
        </p:nvSpPr>
        <p:spPr/>
        <p:txBody>
          <a:bodyPr/>
          <a:lstStyle/>
          <a:p>
            <a:r>
              <a:rPr lang="en-US" dirty="0"/>
              <a:t>How to handle it when more than one Coach is doing a consultation with the client</a:t>
            </a:r>
          </a:p>
          <a:p>
            <a:pPr lvl="1"/>
            <a:r>
              <a:rPr lang="en-US" dirty="0"/>
              <a:t>We are all great Coaches, but if you’re ready to work with me, you’re not required to have a meeting with the other Coach</a:t>
            </a:r>
          </a:p>
          <a:p>
            <a:pPr lvl="1"/>
            <a:r>
              <a:rPr lang="en-US" dirty="0"/>
              <a:t>Can we schedule a time for me to contact you after your other consultation to get your thoughts? </a:t>
            </a:r>
          </a:p>
          <a:p>
            <a:pPr lvl="1"/>
            <a:r>
              <a:rPr lang="en-US" dirty="0"/>
              <a:t>I would love to work with you.  Let me know your thoughts after the other consultation.</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25</a:t>
            </a:fld>
            <a:endParaRPr lang="en-US" dirty="0"/>
          </a:p>
        </p:txBody>
      </p:sp>
    </p:spTree>
    <p:extLst>
      <p:ext uri="{BB962C8B-B14F-4D97-AF65-F5344CB8AC3E}">
        <p14:creationId xmlns:p14="http://schemas.microsoft.com/office/powerpoint/2010/main" val="28616694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Coach’s Sales Process</a:t>
            </a:r>
          </a:p>
        </p:txBody>
      </p:sp>
      <p:sp>
        <p:nvSpPr>
          <p:cNvPr id="3" name="Content Placeholder 2"/>
          <p:cNvSpPr>
            <a:spLocks noGrp="1"/>
          </p:cNvSpPr>
          <p:nvPr>
            <p:ph idx="1"/>
          </p:nvPr>
        </p:nvSpPr>
        <p:spPr/>
        <p:txBody>
          <a:bodyPr>
            <a:normAutofit/>
          </a:bodyPr>
          <a:lstStyle/>
          <a:p>
            <a:r>
              <a:rPr lang="en-US" dirty="0"/>
              <a:t>Build Rapport</a:t>
            </a:r>
          </a:p>
          <a:p>
            <a:r>
              <a:rPr lang="en-US" dirty="0"/>
              <a:t>Build Credibility</a:t>
            </a:r>
          </a:p>
          <a:p>
            <a:r>
              <a:rPr lang="en-US" dirty="0"/>
              <a:t>Identify the Pain / Issue / Goal</a:t>
            </a:r>
          </a:p>
          <a:p>
            <a:r>
              <a:rPr lang="en-US" dirty="0"/>
              <a:t>Provide Solutions</a:t>
            </a:r>
          </a:p>
          <a:p>
            <a:r>
              <a:rPr lang="en-US" dirty="0">
                <a:hlinkClick r:id="rId2"/>
              </a:rPr>
              <a:t>Overcome Sales Objections</a:t>
            </a:r>
            <a:endParaRPr lang="en-US" dirty="0"/>
          </a:p>
          <a:p>
            <a:r>
              <a:rPr lang="en-US" dirty="0"/>
              <a:t>Appeal to Motives</a:t>
            </a:r>
          </a:p>
          <a:p>
            <a:r>
              <a:rPr lang="en-US" dirty="0"/>
              <a:t>Gain Commitment</a:t>
            </a:r>
          </a:p>
          <a:p>
            <a:r>
              <a:rPr lang="en-US" dirty="0">
                <a:solidFill>
                  <a:srgbClr val="FF0000"/>
                </a:solidFill>
              </a:rPr>
              <a:t>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26</a:t>
            </a:fld>
            <a:endParaRPr lang="en-US" dirty="0"/>
          </a:p>
        </p:txBody>
      </p:sp>
    </p:spTree>
    <p:extLst>
      <p:ext uri="{BB962C8B-B14F-4D97-AF65-F5344CB8AC3E}">
        <p14:creationId xmlns:p14="http://schemas.microsoft.com/office/powerpoint/2010/main" val="237435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Helping The Client See the Value in Coaching</a:t>
            </a:r>
          </a:p>
        </p:txBody>
      </p:sp>
      <p:sp>
        <p:nvSpPr>
          <p:cNvPr id="3" name="Content Placeholder 2"/>
          <p:cNvSpPr>
            <a:spLocks noGrp="1"/>
          </p:cNvSpPr>
          <p:nvPr>
            <p:ph idx="1"/>
          </p:nvPr>
        </p:nvSpPr>
        <p:spPr/>
        <p:txBody>
          <a:bodyPr>
            <a:normAutofit/>
          </a:bodyPr>
          <a:lstStyle/>
          <a:p>
            <a:r>
              <a:rPr lang="en-US" b="1" dirty="0"/>
              <a:t>Go Deep </a:t>
            </a:r>
          </a:p>
          <a:p>
            <a:r>
              <a:rPr lang="en-US" dirty="0"/>
              <a:t>Questions to Help Them See The Value</a:t>
            </a:r>
          </a:p>
          <a:p>
            <a:pPr lvl="1"/>
            <a:r>
              <a:rPr lang="en-US" dirty="0"/>
              <a:t>What value did you receive from today?  </a:t>
            </a:r>
          </a:p>
          <a:p>
            <a:pPr lvl="1"/>
            <a:r>
              <a:rPr lang="en-US" dirty="0"/>
              <a:t>What value are you getting from Coaching?  </a:t>
            </a:r>
          </a:p>
          <a:p>
            <a:pPr lvl="1"/>
            <a:r>
              <a:rPr lang="en-US" dirty="0"/>
              <a:t>How is your work changing?  </a:t>
            </a:r>
          </a:p>
          <a:p>
            <a:pPr lvl="1"/>
            <a:r>
              <a:rPr lang="en-US" dirty="0"/>
              <a:t>How is your life changing?  </a:t>
            </a:r>
          </a:p>
          <a:p>
            <a:pPr lvl="1"/>
            <a:r>
              <a:rPr lang="en-US" dirty="0"/>
              <a:t>How have you changed?</a:t>
            </a:r>
          </a:p>
          <a:p>
            <a:pPr lvl="1"/>
            <a:r>
              <a:rPr lang="en-US" dirty="0"/>
              <a:t>How have you grown through Coaching?</a:t>
            </a:r>
          </a:p>
          <a:p>
            <a:r>
              <a:rPr lang="en-US" dirty="0">
                <a:solidFill>
                  <a:srgbClr val="FF0000"/>
                </a:solidFill>
              </a:rPr>
              <a:t>Any other ways?</a:t>
            </a:r>
            <a:r>
              <a:rPr lang="en-US" dirty="0"/>
              <a:t/>
            </a:r>
            <a:br>
              <a:rPr lang="en-US" dirty="0"/>
            </a:b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27</a:t>
            </a:fld>
            <a:endParaRPr lang="en-US" dirty="0"/>
          </a:p>
        </p:txBody>
      </p:sp>
    </p:spTree>
    <p:extLst>
      <p:ext uri="{BB962C8B-B14F-4D97-AF65-F5344CB8AC3E}">
        <p14:creationId xmlns:p14="http://schemas.microsoft.com/office/powerpoint/2010/main" val="2651809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Keeping the Client Engaged – If it Feels Like They’re Running Out of Areas of Focus</a:t>
            </a:r>
          </a:p>
        </p:txBody>
      </p:sp>
      <p:sp>
        <p:nvSpPr>
          <p:cNvPr id="3" name="Content Placeholder 2"/>
          <p:cNvSpPr>
            <a:spLocks noGrp="1"/>
          </p:cNvSpPr>
          <p:nvPr>
            <p:ph idx="1"/>
          </p:nvPr>
        </p:nvSpPr>
        <p:spPr/>
        <p:txBody>
          <a:bodyPr>
            <a:normAutofit fontScale="92500" lnSpcReduction="20000"/>
          </a:bodyPr>
          <a:lstStyle/>
          <a:p>
            <a:r>
              <a:rPr lang="en-US" dirty="0"/>
              <a:t>Ethically, we shouldn’t try to keep clients in Coaching if they aren’t going to benefit or if they are ready to stop</a:t>
            </a:r>
          </a:p>
          <a:p>
            <a:endParaRPr lang="en-US" dirty="0"/>
          </a:p>
          <a:p>
            <a:r>
              <a:rPr lang="en-US" dirty="0"/>
              <a:t>Reviewing the “List of Things to Work on With Your Coach”</a:t>
            </a:r>
          </a:p>
          <a:p>
            <a:r>
              <a:rPr lang="en-US" dirty="0"/>
              <a:t>Leverage Tools &amp; Information from the DonnaSchilder.com website</a:t>
            </a:r>
          </a:p>
          <a:p>
            <a:r>
              <a:rPr lang="en-US" dirty="0"/>
              <a:t>Ask Questions to Uncover a Topic</a:t>
            </a:r>
          </a:p>
          <a:p>
            <a:pPr lvl="1"/>
            <a:r>
              <a:rPr lang="en-US" dirty="0"/>
              <a:t>What are you finding challenging?</a:t>
            </a:r>
          </a:p>
          <a:p>
            <a:pPr lvl="1"/>
            <a:r>
              <a:rPr lang="en-US" dirty="0"/>
              <a:t>Where do you feel tense in your day?</a:t>
            </a:r>
          </a:p>
          <a:p>
            <a:pPr lvl="1"/>
            <a:r>
              <a:rPr lang="en-US" dirty="0"/>
              <a:t>What do you want that you don’t have?</a:t>
            </a:r>
          </a:p>
          <a:p>
            <a:endParaRPr lang="en-US" dirty="0"/>
          </a:p>
          <a:p>
            <a:r>
              <a:rPr lang="en-US" dirty="0">
                <a:solidFill>
                  <a:srgbClr val="FF0000"/>
                </a:solidFill>
              </a:rPr>
              <a:t>Any Other Ways?</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28</a:t>
            </a:fld>
            <a:endParaRPr lang="en-US" dirty="0"/>
          </a:p>
        </p:txBody>
      </p:sp>
    </p:spTree>
    <p:extLst>
      <p:ext uri="{BB962C8B-B14F-4D97-AF65-F5344CB8AC3E}">
        <p14:creationId xmlns:p14="http://schemas.microsoft.com/office/powerpoint/2010/main" val="2076698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Helping the Client Identify Topics </a:t>
            </a:r>
            <a:r>
              <a:rPr lang="en-US"/>
              <a:t>for Focus</a:t>
            </a:r>
          </a:p>
        </p:txBody>
      </p:sp>
      <p:sp>
        <p:nvSpPr>
          <p:cNvPr id="3" name="Content Placeholder 2"/>
          <p:cNvSpPr>
            <a:spLocks noGrp="1"/>
          </p:cNvSpPr>
          <p:nvPr>
            <p:ph idx="1"/>
          </p:nvPr>
        </p:nvSpPr>
        <p:spPr>
          <a:xfrm>
            <a:off x="1885949" y="1752147"/>
            <a:ext cx="9481457" cy="4716386"/>
          </a:xfrm>
        </p:spPr>
        <p:txBody>
          <a:bodyPr>
            <a:normAutofit/>
          </a:bodyPr>
          <a:lstStyle/>
          <a:p>
            <a:r>
              <a:rPr lang="en-US" dirty="0"/>
              <a:t>Offer options for the Coaching session focus</a:t>
            </a:r>
          </a:p>
          <a:p>
            <a:pPr lvl="1"/>
            <a:r>
              <a:rPr lang="en-US" dirty="0"/>
              <a:t>Tools (Clean Sweep, Wheel of Life, Ability to Say No, Gratitude, Ideal Day, Conflict Resolution, </a:t>
            </a:r>
            <a:r>
              <a:rPr lang="en-US" dirty="0" err="1"/>
              <a:t>DiSC</a:t>
            </a:r>
            <a:r>
              <a:rPr lang="en-US" dirty="0"/>
              <a:t>, Assertiveness Inventory, Tolerations, VIA Strengths or Strengths Finder)</a:t>
            </a:r>
          </a:p>
          <a:p>
            <a:pPr lvl="1"/>
            <a:r>
              <a:rPr lang="en-US" dirty="0"/>
              <a:t>A Topic You Think Might Help Them</a:t>
            </a:r>
          </a:p>
          <a:p>
            <a:r>
              <a:rPr lang="en-US" dirty="0"/>
              <a:t>Keep a List of Possible Topics for the Future As You Work with the Client​</a:t>
            </a:r>
          </a:p>
          <a:p>
            <a:r>
              <a:rPr lang="en-US" dirty="0"/>
              <a:t>At the Beginning of the Engagement and Periodically:  Review who the client is, what they want, and identify Coaching tools and topics that would support them</a:t>
            </a:r>
            <a:br>
              <a:rPr lang="en-US" dirty="0"/>
            </a:b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29</a:t>
            </a:fld>
            <a:endParaRPr lang="en-US" dirty="0"/>
          </a:p>
        </p:txBody>
      </p:sp>
    </p:spTree>
    <p:extLst>
      <p:ext uri="{BB962C8B-B14F-4D97-AF65-F5344CB8AC3E}">
        <p14:creationId xmlns:p14="http://schemas.microsoft.com/office/powerpoint/2010/main" val="4203994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Inc. Coaching – Services Offered</a:t>
            </a:r>
          </a:p>
        </p:txBody>
      </p:sp>
      <p:sp>
        <p:nvSpPr>
          <p:cNvPr id="3" name="Content Placeholder 2"/>
          <p:cNvSpPr>
            <a:spLocks noGrp="1"/>
          </p:cNvSpPr>
          <p:nvPr>
            <p:ph idx="1"/>
          </p:nvPr>
        </p:nvSpPr>
        <p:spPr/>
        <p:txBody>
          <a:bodyPr>
            <a:normAutofit/>
          </a:bodyPr>
          <a:lstStyle/>
          <a:p>
            <a:r>
              <a:rPr lang="en-US" dirty="0"/>
              <a:t>Executive Coaching</a:t>
            </a:r>
          </a:p>
          <a:p>
            <a:r>
              <a:rPr lang="en-US" dirty="0"/>
              <a:t>Career Coaching</a:t>
            </a:r>
          </a:p>
          <a:p>
            <a:r>
              <a:rPr lang="en-US" dirty="0"/>
              <a:t>Job Search Coaching</a:t>
            </a:r>
          </a:p>
          <a:p>
            <a:r>
              <a:rPr lang="en-US" dirty="0"/>
              <a:t>Small Business Coaching</a:t>
            </a:r>
          </a:p>
          <a:p>
            <a:r>
              <a:rPr lang="en-US" dirty="0"/>
              <a:t>Sales Coaching</a:t>
            </a:r>
          </a:p>
          <a:p>
            <a:r>
              <a:rPr lang="en-US" dirty="0"/>
              <a:t>Life Coaching</a:t>
            </a:r>
          </a:p>
          <a:p>
            <a:r>
              <a:rPr lang="en-US" dirty="0"/>
              <a:t>Mentor Coaching</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30</a:t>
            </a:fld>
            <a:endParaRPr lang="en-US" dirty="0"/>
          </a:p>
        </p:txBody>
      </p:sp>
    </p:spTree>
    <p:extLst>
      <p:ext uri="{BB962C8B-B14F-4D97-AF65-F5344CB8AC3E}">
        <p14:creationId xmlns:p14="http://schemas.microsoft.com/office/powerpoint/2010/main" val="276247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 Executive Coaching</a:t>
            </a:r>
          </a:p>
        </p:txBody>
      </p:sp>
      <p:sp>
        <p:nvSpPr>
          <p:cNvPr id="3" name="Content Placeholder 2"/>
          <p:cNvSpPr>
            <a:spLocks noGrp="1"/>
          </p:cNvSpPr>
          <p:nvPr>
            <p:ph idx="1"/>
          </p:nvPr>
        </p:nvSpPr>
        <p:spPr/>
        <p:txBody>
          <a:bodyPr>
            <a:normAutofit/>
          </a:bodyPr>
          <a:lstStyle/>
          <a:p>
            <a:r>
              <a:rPr lang="en-US" dirty="0"/>
              <a:t>Our mission is to help our corporate and non-profit clients  create a culture that’s inspiring and innovative, and leaders who are encouraging, assertive, and effective. </a:t>
            </a:r>
          </a:p>
          <a:p>
            <a:r>
              <a:rPr lang="en-US" dirty="0"/>
              <a:t>We support companies in offering Leadership Coaching Programs that are more impactful than Coaching one Leader at a time and offer ongoing support to leaders as needed. </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31</a:t>
            </a:fld>
            <a:endParaRPr lang="en-US" dirty="0"/>
          </a:p>
        </p:txBody>
      </p:sp>
    </p:spTree>
    <p:extLst>
      <p:ext uri="{BB962C8B-B14F-4D97-AF65-F5344CB8AC3E}">
        <p14:creationId xmlns:p14="http://schemas.microsoft.com/office/powerpoint/2010/main" val="1542879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Glacier Point Solutions, Inc.:</a:t>
            </a:r>
          </a:p>
        </p:txBody>
      </p:sp>
      <p:sp>
        <p:nvSpPr>
          <p:cNvPr id="3" name="Content Placeholder 2"/>
          <p:cNvSpPr>
            <a:spLocks noGrp="1"/>
          </p:cNvSpPr>
          <p:nvPr>
            <p:ph idx="1"/>
          </p:nvPr>
        </p:nvSpPr>
        <p:spPr/>
        <p:txBody>
          <a:bodyPr>
            <a:normAutofit fontScale="55000" lnSpcReduction="20000"/>
          </a:bodyPr>
          <a:lstStyle/>
          <a:p>
            <a:pPr marL="0" indent="0" algn="ctr">
              <a:buNone/>
            </a:pPr>
            <a:endParaRPr lang="en-US" sz="8600" dirty="0"/>
          </a:p>
          <a:p>
            <a:pPr marL="0" indent="0" algn="ctr">
              <a:buNone/>
            </a:pPr>
            <a:r>
              <a:rPr lang="en-US" sz="8000" dirty="0"/>
              <a:t>Thank You!!!!!</a:t>
            </a:r>
          </a:p>
          <a:p>
            <a:pPr marL="0" indent="0" algn="ctr">
              <a:buNone/>
            </a:pPr>
            <a:endParaRPr lang="en-US" sz="6000" dirty="0"/>
          </a:p>
          <a:p>
            <a:r>
              <a:rPr lang="en-US" sz="6000" dirty="0"/>
              <a:t>For all your hard work.</a:t>
            </a:r>
          </a:p>
          <a:p>
            <a:r>
              <a:rPr lang="en-US" sz="6000" dirty="0"/>
              <a:t>And, for committing your time to developing your Coaching &amp; Sales skills.</a:t>
            </a:r>
          </a:p>
          <a:p>
            <a:endParaRPr lang="en-US" sz="6000" dirty="0"/>
          </a:p>
          <a:p>
            <a:pPr lvl="1"/>
            <a:r>
              <a:rPr lang="en-US" sz="5600" dirty="0"/>
              <a:t>I’m so glad you are all part of our team!</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9/11/2017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32</a:t>
            </a:fld>
            <a:endParaRPr lang="en-US" dirty="0"/>
          </a:p>
        </p:txBody>
      </p:sp>
    </p:spTree>
    <p:extLst>
      <p:ext uri="{BB962C8B-B14F-4D97-AF65-F5344CB8AC3E}">
        <p14:creationId xmlns:p14="http://schemas.microsoft.com/office/powerpoint/2010/main" val="2484139611"/>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74120</TotalTime>
  <Words>2622</Words>
  <Application>Microsoft Office PowerPoint</Application>
  <PresentationFormat>Custom</PresentationFormat>
  <Paragraphs>307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Glacier Point Solutions, Inc. Quarterly All Hands Meeting</vt:lpstr>
      <vt:lpstr>Glacier Point Solutions, Inc. - Team </vt:lpstr>
      <vt:lpstr>Meeting Agenda</vt:lpstr>
      <vt:lpstr>Vicki Rich, ACC</vt:lpstr>
      <vt:lpstr>GPSI Administrative Accomplishments</vt:lpstr>
      <vt:lpstr>Positive Comments from Clients</vt:lpstr>
      <vt:lpstr>Positive Comments From Clients</vt:lpstr>
      <vt:lpstr>2017 Glacier Point Solutions Projects</vt:lpstr>
      <vt:lpstr>2017 Projects</vt:lpstr>
      <vt:lpstr>2017 Projects</vt:lpstr>
      <vt:lpstr>Sales Workshop Goal:</vt:lpstr>
      <vt:lpstr>Close Rates – Individually Paying Clients</vt:lpstr>
      <vt:lpstr>Our Ideal Client – ICF Global Study  (Most Common Characteristics of Coaching Clients)</vt:lpstr>
      <vt:lpstr>Coach’s Sales Process</vt:lpstr>
      <vt:lpstr>Coach’s Sales Process</vt:lpstr>
      <vt:lpstr>“Closing the Sale” Mindset – (4 Coaches Said This was Their Challenge)</vt:lpstr>
      <vt:lpstr>Close the Sale</vt:lpstr>
      <vt:lpstr>Ask a Closing Question</vt:lpstr>
      <vt:lpstr>Use their Motivation as a Lever to Close the Sale</vt:lpstr>
      <vt:lpstr>Recap Benefits of Coaching</vt:lpstr>
      <vt:lpstr>Get them Saying “Yes”</vt:lpstr>
      <vt:lpstr>Trial Close (Dale Carnegie Sales Advantage) </vt:lpstr>
      <vt:lpstr>The Assumptive Close</vt:lpstr>
      <vt:lpstr>Miscellaneous Closes</vt:lpstr>
      <vt:lpstr>Close the Sale – Two Coaches</vt:lpstr>
      <vt:lpstr>Coach’s Sales Process</vt:lpstr>
      <vt:lpstr>Helping The Client See the Value in Coaching</vt:lpstr>
      <vt:lpstr>Keeping the Client Engaged – If it Feels Like They’re Running Out of Areas of Focus</vt:lpstr>
      <vt:lpstr>Helping the Client Identify Topics for Focus</vt:lpstr>
      <vt:lpstr>Glacier Point Solutions, Inc. Coaching – Services Offered</vt:lpstr>
      <vt:lpstr>Glacier Point Solutions, Inc. - Executive Coaching</vt:lpstr>
      <vt:lpstr>From Glacier Point Solutions, Inc.: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First FCU</dc:title>
  <dc:creator>Owner</dc:creator>
  <cp:lastModifiedBy>April Hunter</cp:lastModifiedBy>
  <cp:revision>269</cp:revision>
  <cp:lastPrinted>2017-09-08T15:55:59Z</cp:lastPrinted>
  <dcterms:created xsi:type="dcterms:W3CDTF">2015-05-19T19:15:11Z</dcterms:created>
  <dcterms:modified xsi:type="dcterms:W3CDTF">2017-09-13T13:24:16Z</dcterms:modified>
</cp:coreProperties>
</file>