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282" r:id="rId2"/>
    <p:sldId id="289" r:id="rId3"/>
    <p:sldId id="323" r:id="rId4"/>
    <p:sldId id="296" r:id="rId5"/>
    <p:sldId id="325" r:id="rId6"/>
    <p:sldId id="327" r:id="rId7"/>
    <p:sldId id="337" r:id="rId8"/>
    <p:sldId id="321" r:id="rId9"/>
    <p:sldId id="329" r:id="rId10"/>
    <p:sldId id="333" r:id="rId11"/>
    <p:sldId id="332" r:id="rId12"/>
    <p:sldId id="328" r:id="rId13"/>
    <p:sldId id="340" r:id="rId14"/>
    <p:sldId id="341" r:id="rId15"/>
    <p:sldId id="334" r:id="rId16"/>
    <p:sldId id="335" r:id="rId17"/>
    <p:sldId id="338" r:id="rId18"/>
    <p:sldId id="339" r:id="rId19"/>
    <p:sldId id="336" r:id="rId20"/>
    <p:sldId id="305" r:id="rId21"/>
    <p:sldId id="316" r:id="rId22"/>
    <p:sldId id="310" r:id="rId23"/>
    <p:sldId id="311" r:id="rId24"/>
    <p:sldId id="318" r:id="rId25"/>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notesViewPr>
    <p:cSldViewPr snapToGrid="0">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4753987D-6F90-4845-855D-ADD3AB52A577}" type="datetimeFigureOut">
              <a:rPr lang="en-US" smtClean="0"/>
              <a:t>3/9/2017</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6" name="Slide Number Placeholder 5"/>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C6AFCC5B-664A-4165-B292-D022E4ADE6EE}" type="slidenum">
              <a:rPr lang="en-US" b="1" smtClean="0"/>
              <a:t>‹#›</a:t>
            </a:fld>
            <a:endParaRPr lang="en-US" b="1" dirty="0"/>
          </a:p>
        </p:txBody>
      </p:sp>
    </p:spTree>
    <p:extLst>
      <p:ext uri="{BB962C8B-B14F-4D97-AF65-F5344CB8AC3E}">
        <p14:creationId xmlns:p14="http://schemas.microsoft.com/office/powerpoint/2010/main" val="7849644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8E388B70-2FF6-447B-858E-5A5DA04B12D4}" type="datetimeFigureOut">
              <a:rPr lang="en-US" smtClean="0"/>
              <a:t>3/9/2017</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8334F307-9F24-4E06-AB13-209B4F2672F3}" type="slidenum">
              <a:rPr lang="en-US" smtClean="0"/>
              <a:t>‹#›</a:t>
            </a:fld>
            <a:endParaRPr lang="en-US"/>
          </a:p>
        </p:txBody>
      </p:sp>
    </p:spTree>
    <p:extLst>
      <p:ext uri="{BB962C8B-B14F-4D97-AF65-F5344CB8AC3E}">
        <p14:creationId xmlns:p14="http://schemas.microsoft.com/office/powerpoint/2010/main" val="160857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2098220" y="1542030"/>
            <a:ext cx="8776609" cy="25243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098219" y="1584862"/>
            <a:ext cx="8776609" cy="1134835"/>
          </a:xfrm>
          <a:ln>
            <a:noFill/>
          </a:ln>
        </p:spPr>
        <p:txBody>
          <a:bodyPr anchor="b">
            <a:normAutofit/>
          </a:bodyPr>
          <a:lstStyle>
            <a:lvl1pPr algn="ctr">
              <a:defRPr sz="4400" b="1"/>
            </a:lvl1pPr>
          </a:lstStyle>
          <a:p>
            <a:r>
              <a:rPr lang="en-US" dirty="0"/>
              <a:t>Click to edit Master title style</a:t>
            </a:r>
          </a:p>
        </p:txBody>
      </p:sp>
      <p:sp>
        <p:nvSpPr>
          <p:cNvPr id="3" name="Subtitle 2"/>
          <p:cNvSpPr>
            <a:spLocks noGrp="1"/>
          </p:cNvSpPr>
          <p:nvPr>
            <p:ph type="subTitle" idx="1"/>
          </p:nvPr>
        </p:nvSpPr>
        <p:spPr>
          <a:xfrm>
            <a:off x="2098220" y="3010946"/>
            <a:ext cx="8776609" cy="104829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3388178" y="6356350"/>
            <a:ext cx="5948337" cy="365125"/>
          </a:xfrm>
          <a:prstGeom prst="rect">
            <a:avLst/>
          </a:prstGeom>
        </p:spPr>
        <p:txBody>
          <a:bodyPr/>
          <a:lstStyle>
            <a:lvl1pPr>
              <a:defRPr>
                <a:solidFill>
                  <a:schemeClr val="tx1"/>
                </a:solidFill>
              </a:defRPr>
            </a:lvl1pPr>
          </a:lstStyle>
          <a:p>
            <a:r>
              <a:rPr lang="en-US"/>
              <a:t>5/26/2015 www.GlacierPointSolutions.com ~ (562)434-7822 ~ Donna@DonnaSchilder.com </a:t>
            </a:r>
            <a:endParaRPr lang="en-US" dirty="0"/>
          </a:p>
        </p:txBody>
      </p:sp>
      <p:sp>
        <p:nvSpPr>
          <p:cNvPr id="6" name="Slide Number Placeholder 5"/>
          <p:cNvSpPr>
            <a:spLocks noGrp="1"/>
          </p:cNvSpPr>
          <p:nvPr>
            <p:ph type="sldNum" sz="quarter" idx="12"/>
          </p:nvPr>
        </p:nvSpPr>
        <p:spPr>
          <a:xfrm>
            <a:off x="9336516" y="6356350"/>
            <a:ext cx="2183292" cy="365125"/>
          </a:xfrm>
        </p:spPr>
        <p:txBody>
          <a:bodyPr/>
          <a:lstStyle/>
          <a:p>
            <a:fld id="{1CA093FF-0709-489F-960B-E0D5A32CFF65}"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8918" y="252570"/>
            <a:ext cx="3452305" cy="9120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33394" y="460386"/>
            <a:ext cx="4198516" cy="485824"/>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52799" y="4284774"/>
            <a:ext cx="1967009" cy="1976918"/>
          </a:xfrm>
          <a:prstGeom prst="rect">
            <a:avLst/>
          </a:prstGeom>
        </p:spPr>
      </p:pic>
      <p:sp>
        <p:nvSpPr>
          <p:cNvPr id="10" name="Subtitle 2"/>
          <p:cNvSpPr txBox="1">
            <a:spLocks/>
          </p:cNvSpPr>
          <p:nvPr userDrawn="1"/>
        </p:nvSpPr>
        <p:spPr>
          <a:xfrm>
            <a:off x="2098219" y="4641735"/>
            <a:ext cx="8776609" cy="171461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400" b="1" i="0" baseline="0" dirty="0"/>
              <a:t>Donna Schilder, MCC, </a:t>
            </a:r>
          </a:p>
          <a:p>
            <a:r>
              <a:rPr lang="en-US" sz="2000" dirty="0"/>
              <a:t>Executive &amp; Career Coach &amp; President</a:t>
            </a:r>
          </a:p>
          <a:p>
            <a:endParaRPr lang="en-US" sz="2000" dirty="0"/>
          </a:p>
        </p:txBody>
      </p:sp>
      <p:pic>
        <p:nvPicPr>
          <p:cNvPr id="11" name="Picture 10"/>
          <p:cNvPicPr>
            <a:picLocks noChangeAspect="1"/>
          </p:cNvPicPr>
          <p:nvPr userDrawn="1"/>
        </p:nvPicPr>
        <p:blipFill rotWithShape="1">
          <a:blip r:embed="rId5">
            <a:extLst>
              <a:ext uri="{28A0092B-C50C-407E-A947-70E740481C1C}">
                <a14:useLocalDpi xmlns:a14="http://schemas.microsoft.com/office/drawing/2010/main" val="0"/>
              </a:ext>
            </a:extLst>
          </a:blip>
          <a:srcRect l="17228" r="11265"/>
          <a:stretch/>
        </p:blipFill>
        <p:spPr>
          <a:xfrm>
            <a:off x="26447" y="1534886"/>
            <a:ext cx="1608332" cy="4821464"/>
          </a:xfrm>
          <a:prstGeom prst="rect">
            <a:avLst/>
          </a:prstGeom>
        </p:spPr>
      </p:pic>
    </p:spTree>
    <p:extLst>
      <p:ext uri="{BB962C8B-B14F-4D97-AF65-F5344CB8AC3E}">
        <p14:creationId xmlns:p14="http://schemas.microsoft.com/office/powerpoint/2010/main" val="711866676"/>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85950" y="706019"/>
            <a:ext cx="9467850" cy="984670"/>
          </a:xfrm>
        </p:spPr>
        <p:txBody>
          <a:bodyPr>
            <a:normAutofit/>
          </a:bodyPr>
          <a:lstStyle>
            <a:lvl1pPr>
              <a:defRPr sz="3600" b="1"/>
            </a:lvl1pPr>
          </a:lstStyle>
          <a:p>
            <a:r>
              <a:rPr lang="en-US" dirty="0"/>
              <a:t>Click to edit Master title style</a:t>
            </a:r>
          </a:p>
        </p:txBody>
      </p:sp>
      <p:sp>
        <p:nvSpPr>
          <p:cNvPr id="3" name="Content Placeholder 2"/>
          <p:cNvSpPr>
            <a:spLocks noGrp="1"/>
          </p:cNvSpPr>
          <p:nvPr>
            <p:ph idx="1"/>
          </p:nvPr>
        </p:nvSpPr>
        <p:spPr>
          <a:xfrm>
            <a:off x="1885949" y="1752147"/>
            <a:ext cx="9481457" cy="42649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363436" y="6356350"/>
            <a:ext cx="9568542" cy="365125"/>
          </a:xfrm>
          <a:prstGeom prst="rect">
            <a:avLst/>
          </a:prstGeom>
        </p:spPr>
        <p:txBody>
          <a:bodyPr/>
          <a:lstStyle>
            <a:lvl1pPr>
              <a:defRPr>
                <a:solidFill>
                  <a:schemeClr val="tx1"/>
                </a:solidFill>
              </a:defRPr>
            </a:lvl1pPr>
          </a:lstStyle>
          <a:p>
            <a:r>
              <a:rPr lang="en-US" dirty="0"/>
              <a:t>@</a:t>
            </a:r>
            <a:fld id="{181B60C6-3CD4-4FE7-B08D-3B8807C220F0}" type="datetime1">
              <a:rPr lang="en-US" smtClean="0"/>
              <a:pPr/>
              <a:t>3/9/2017</a:t>
            </a:fld>
            <a:r>
              <a:rPr lang="en-US" dirty="0"/>
              <a:t> Glacier Point Solutions, Inc. ~  GlacierPointSolutions.com ~ Donna Schilder ~ (562)434-7822 ~ Donna@GlacierPointSolutions.com</a:t>
            </a:r>
          </a:p>
        </p:txBody>
      </p:sp>
      <p:sp>
        <p:nvSpPr>
          <p:cNvPr id="6" name="Slide Number Placeholder 5"/>
          <p:cNvSpPr>
            <a:spLocks noGrp="1"/>
          </p:cNvSpPr>
          <p:nvPr>
            <p:ph type="sldNum" sz="quarter" idx="12"/>
          </p:nvPr>
        </p:nvSpPr>
        <p:spPr>
          <a:xfrm>
            <a:off x="10931978" y="6356350"/>
            <a:ext cx="546660" cy="365125"/>
          </a:xfrm>
        </p:spPr>
        <p:txBody>
          <a:bodyPr/>
          <a:lstStyle>
            <a:lvl1pPr>
              <a:defRPr sz="1800" b="1" baseline="0">
                <a:solidFill>
                  <a:schemeClr val="tx1"/>
                </a:solidFill>
              </a:defRPr>
            </a:lvl1pPr>
          </a:lstStyle>
          <a:p>
            <a:fld id="{1CA093FF-0709-489F-960B-E0D5A32CFF6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1607" y="179728"/>
            <a:ext cx="1992192" cy="526291"/>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26392"/>
            <a:ext cx="459921" cy="395083"/>
          </a:xfrm>
          <a:prstGeom prst="rect">
            <a:avLst/>
          </a:prstGeom>
        </p:spPr>
      </p:pic>
      <p:pic>
        <p:nvPicPr>
          <p:cNvPr id="9" name="Picture 8"/>
          <p:cNvPicPr>
            <a:picLocks noChangeAspect="1"/>
          </p:cNvPicPr>
          <p:nvPr userDrawn="1"/>
        </p:nvPicPr>
        <p:blipFill rotWithShape="1">
          <a:blip r:embed="rId4">
            <a:extLst>
              <a:ext uri="{28A0092B-C50C-407E-A947-70E740481C1C}">
                <a14:useLocalDpi xmlns:a14="http://schemas.microsoft.com/office/drawing/2010/main" val="0"/>
              </a:ext>
            </a:extLst>
          </a:blip>
          <a:srcRect l="17228" r="11265"/>
          <a:stretch/>
        </p:blipFill>
        <p:spPr>
          <a:xfrm>
            <a:off x="0" y="706019"/>
            <a:ext cx="1771650" cy="5311060"/>
          </a:xfrm>
          <a:prstGeom prst="rect">
            <a:avLst/>
          </a:prstGeom>
        </p:spPr>
      </p:pic>
      <p:cxnSp>
        <p:nvCxnSpPr>
          <p:cNvPr id="11" name="Straight Connector 10"/>
          <p:cNvCxnSpPr/>
          <p:nvPr userDrawn="1"/>
        </p:nvCxnSpPr>
        <p:spPr>
          <a:xfrm>
            <a:off x="1885950" y="1690689"/>
            <a:ext cx="948145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416496"/>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17228" r="11265"/>
          <a:stretch/>
        </p:blipFill>
        <p:spPr>
          <a:xfrm>
            <a:off x="0" y="706019"/>
            <a:ext cx="1771650" cy="5311060"/>
          </a:xfrm>
          <a:prstGeom prst="rect">
            <a:avLst/>
          </a:prstGeom>
        </p:spPr>
      </p:pic>
      <p:sp>
        <p:nvSpPr>
          <p:cNvPr id="6" name="Date Placeholder 3"/>
          <p:cNvSpPr txBox="1">
            <a:spLocks/>
          </p:cNvSpPr>
          <p:nvPr userDrawn="1"/>
        </p:nvSpPr>
        <p:spPr>
          <a:xfrm>
            <a:off x="1363436" y="6356350"/>
            <a:ext cx="9568542" cy="365125"/>
          </a:xfrm>
          <a:prstGeom prst="rect">
            <a:avLst/>
          </a:prstGeom>
        </p:spPr>
        <p:txBody>
          <a:bodyP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26392"/>
            <a:ext cx="459921" cy="395083"/>
          </a:xfrm>
          <a:prstGeom prst="rect">
            <a:avLst/>
          </a:prstGeom>
        </p:spPr>
      </p:pic>
      <p:sp>
        <p:nvSpPr>
          <p:cNvPr id="8" name="Slide Number Placeholder 5"/>
          <p:cNvSpPr>
            <a:spLocks noGrp="1"/>
          </p:cNvSpPr>
          <p:nvPr>
            <p:ph type="sldNum" sz="quarter" idx="12"/>
          </p:nvPr>
        </p:nvSpPr>
        <p:spPr>
          <a:xfrm>
            <a:off x="10931978" y="6356350"/>
            <a:ext cx="546660" cy="365125"/>
          </a:xfrm>
        </p:spPr>
        <p:txBody>
          <a:bodyPr/>
          <a:lstStyle>
            <a:lvl1pPr>
              <a:defRPr sz="1800" b="1">
                <a:solidFill>
                  <a:schemeClr val="tx1"/>
                </a:solidFill>
              </a:defRPr>
            </a:lvl1pPr>
          </a:lstStyle>
          <a:p>
            <a:fld id="{1CA093FF-0709-489F-960B-E0D5A32CFF65}" type="slidenum">
              <a:rPr lang="en-US" smtClean="0"/>
              <a:pPr/>
              <a:t>‹#›</a:t>
            </a:fld>
            <a:endParaRPr lang="en-US"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61607" y="179728"/>
            <a:ext cx="1992192" cy="526291"/>
          </a:xfrm>
          <a:prstGeom prst="rect">
            <a:avLst/>
          </a:prstGeom>
        </p:spPr>
      </p:pic>
    </p:spTree>
    <p:extLst>
      <p:ext uri="{BB962C8B-B14F-4D97-AF65-F5344CB8AC3E}">
        <p14:creationId xmlns:p14="http://schemas.microsoft.com/office/powerpoint/2010/main" val="29278819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3/9/2017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354160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3/9/2017</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27431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3/9/2017</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597945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3/9/2017</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991266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3/9/2017</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330185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3/9/2017</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3735358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3/9/2017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4109235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1CC61C-8BCD-4309-B3F1-C2FB1DD912F5}" type="datetimeFigureOut">
              <a:rPr lang="en-US" smtClean="0"/>
              <a:t>3/9/2017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CA093FF-0709-489F-960B-E0D5A32CFF65}" type="slidenum">
              <a:rPr lang="en-US" smtClean="0"/>
              <a:t>‹#›</a:t>
            </a:fld>
            <a:endParaRPr lang="en-US"/>
          </a:p>
        </p:txBody>
      </p:sp>
    </p:spTree>
    <p:extLst>
      <p:ext uri="{BB962C8B-B14F-4D97-AF65-F5344CB8AC3E}">
        <p14:creationId xmlns:p14="http://schemas.microsoft.com/office/powerpoint/2010/main" val="1932026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706018"/>
            <a:ext cx="10515600" cy="98467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A093FF-0709-489F-960B-E0D5A32CFF65}" type="slidenum">
              <a:rPr lang="en-US" smtClean="0"/>
              <a:t>‹#›</a:t>
            </a:fld>
            <a:endParaRPr lang="en-US"/>
          </a:p>
        </p:txBody>
      </p:sp>
      <p:sp>
        <p:nvSpPr>
          <p:cNvPr id="8" name="Date Placeholder 3"/>
          <p:cNvSpPr>
            <a:spLocks noGrp="1"/>
          </p:cNvSpPr>
          <p:nvPr>
            <p:ph type="dt" sz="half" idx="2"/>
          </p:nvPr>
        </p:nvSpPr>
        <p:spPr>
          <a:xfrm>
            <a:off x="838200" y="6380162"/>
            <a:ext cx="7772400" cy="365125"/>
          </a:xfrm>
          <a:prstGeom prst="rect">
            <a:avLst/>
          </a:prstGeom>
        </p:spPr>
        <p:txBody>
          <a:bodyPr/>
          <a:lstStyle>
            <a:lvl1pPr>
              <a:defRPr sz="1200">
                <a:solidFill>
                  <a:schemeClr val="bg1">
                    <a:lumMod val="65000"/>
                  </a:schemeClr>
                </a:solidFill>
              </a:defRPr>
            </a:lvl1pPr>
          </a:lstStyle>
          <a:p>
            <a:fld id="{FD1CC61C-8BCD-4309-B3F1-C2FB1DD912F5}" type="datetimeFigureOut">
              <a:rPr lang="en-US" smtClean="0"/>
              <a:pPr/>
              <a:t>3/9/2017</a:t>
            </a:fld>
            <a:r>
              <a:rPr lang="en-US" dirty="0"/>
              <a:t> GlacierPointSolutions.com ~ Donna Schilder, President ~ (562)434-7822 ~ Donna@GlacierPointSolutions.com</a:t>
            </a:r>
          </a:p>
        </p:txBody>
      </p:sp>
    </p:spTree>
    <p:extLst>
      <p:ext uri="{BB962C8B-B14F-4D97-AF65-F5344CB8AC3E}">
        <p14:creationId xmlns:p14="http://schemas.microsoft.com/office/powerpoint/2010/main" val="957575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3" r:id="rId4"/>
    <p:sldLayoutId id="2147483664" r:id="rId5"/>
    <p:sldLayoutId id="2147483665" r:id="rId6"/>
    <p:sldLayoutId id="2147483666"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g"/><Relationship Id="rId4" Type="http://schemas.openxmlformats.org/officeDocument/2006/relationships/image" Target="../media/image9.jpeg"/><Relationship Id="rId9" Type="http://schemas.openxmlformats.org/officeDocument/2006/relationships/image" Target="../media/image14.jpeg"/></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www.score.org/" TargetMode="External"/><Relationship Id="rId3" Type="http://schemas.openxmlformats.org/officeDocument/2006/relationships/hyperlink" Target="https://www.amazon.com/Sales-Advantage-Keep-Sell-More/dp/0743244680/ref=sr_1_1?ie=UTF8&amp;qid=1489000441&amp;sr=8-1&amp;keywords=dale+carnegie+sales+advantage" TargetMode="External"/><Relationship Id="rId7" Type="http://schemas.openxmlformats.org/officeDocument/2006/relationships/hyperlink" Target="http://www.pryor.com/site/categories/sales-training-courses.aspx" TargetMode="External"/><Relationship Id="rId2" Type="http://schemas.openxmlformats.org/officeDocument/2006/relationships/hyperlink" Target="https://www.glacierpointsolutions.com/wp-content/uploads/2016/11/Consultation-Recording_09_10_16_Web-Version.mp3" TargetMode="External"/><Relationship Id="rId1" Type="http://schemas.openxmlformats.org/officeDocument/2006/relationships/slideLayout" Target="../slideLayouts/slideLayout2.xml"/><Relationship Id="rId6" Type="http://schemas.openxmlformats.org/officeDocument/2006/relationships/hyperlink" Target="http://www.nationalseminarstraining.com/index.cfm?vip=946013001181&amp;gclid=COywh5vQx9ICFYUjgQodnX0Hqg" TargetMode="External"/><Relationship Id="rId5" Type="http://schemas.openxmlformats.org/officeDocument/2006/relationships/hyperlink" Target="http://www.skillpath.com/index.cfm/on-site/training/topic/Strategic-Selling-Skills" TargetMode="External"/><Relationship Id="rId4" Type="http://schemas.openxmlformats.org/officeDocument/2006/relationships/hyperlink" Target="http://www.skillpath.com/index.cfm/on-site/training/topic/On-site-Closing-Sal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donnaschilder.com/life-improvement-client-page/" TargetMode="External"/><Relationship Id="rId2" Type="http://schemas.openxmlformats.org/officeDocument/2006/relationships/hyperlink" Target="https://www.donnaschilder.com/leadership-client-page/" TargetMode="External"/><Relationship Id="rId1" Type="http://schemas.openxmlformats.org/officeDocument/2006/relationships/slideLayout" Target="../slideLayouts/slideLayout2.xml"/><Relationship Id="rId4" Type="http://schemas.openxmlformats.org/officeDocument/2006/relationships/hyperlink" Target="https://www.donnaschilder.com/Personal-Goal-Setting-Client-Page/"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Glacier Point Solutions, Inc.</a:t>
            </a:r>
            <a:br>
              <a:rPr lang="en-US" dirty="0"/>
            </a:br>
            <a:r>
              <a:rPr lang="en-US" sz="3600" dirty="0"/>
              <a:t>Quarterly All Hands Meeting</a:t>
            </a:r>
          </a:p>
        </p:txBody>
      </p:sp>
      <p:sp>
        <p:nvSpPr>
          <p:cNvPr id="3" name="Subtitle 2"/>
          <p:cNvSpPr>
            <a:spLocks noGrp="1"/>
          </p:cNvSpPr>
          <p:nvPr>
            <p:ph type="subTitle" idx="1"/>
          </p:nvPr>
        </p:nvSpPr>
        <p:spPr/>
        <p:txBody>
          <a:bodyPr>
            <a:normAutofit lnSpcReduction="10000"/>
          </a:bodyPr>
          <a:lstStyle/>
          <a:p>
            <a:r>
              <a:rPr lang="en-US" sz="4000" dirty="0"/>
              <a:t>Sales Skills Development</a:t>
            </a:r>
            <a:endParaRPr lang="en-US" sz="4000" dirty="0"/>
          </a:p>
          <a:p>
            <a:r>
              <a:rPr lang="en-US" dirty="0"/>
              <a:t>March 2017</a:t>
            </a:r>
          </a:p>
          <a:p>
            <a:endParaRPr lang="en-US" dirty="0"/>
          </a:p>
        </p:txBody>
      </p:sp>
      <p:sp>
        <p:nvSpPr>
          <p:cNvPr id="4" name="Date Placeholder 3"/>
          <p:cNvSpPr>
            <a:spLocks noGrp="1"/>
          </p:cNvSpPr>
          <p:nvPr>
            <p:ph type="dt" sz="half" idx="10"/>
          </p:nvPr>
        </p:nvSpPr>
        <p:spPr/>
        <p:txBody>
          <a:bodyPr/>
          <a:lstStyle/>
          <a:p>
            <a:r>
              <a:rPr lang="en-US"/>
              <a:t>5/26/2015 www.GlacierPointSolutions.com ~ (562)434-7822 ~ Donna@DonnaSchilder.com </a:t>
            </a:r>
            <a:endParaRPr lang="en-US" dirty="0"/>
          </a:p>
        </p:txBody>
      </p:sp>
    </p:spTree>
    <p:extLst>
      <p:ext uri="{BB962C8B-B14F-4D97-AF65-F5344CB8AC3E}">
        <p14:creationId xmlns:p14="http://schemas.microsoft.com/office/powerpoint/2010/main" val="224238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Glacier Point Solutions, Inc. - Team </a:t>
            </a:r>
          </a:p>
        </p:txBody>
      </p:sp>
      <p:sp>
        <p:nvSpPr>
          <p:cNvPr id="3" name="Content Placeholder 2"/>
          <p:cNvSpPr>
            <a:spLocks noGrp="1"/>
          </p:cNvSpPr>
          <p:nvPr>
            <p:ph idx="1"/>
          </p:nvPr>
        </p:nvSpPr>
        <p:spPr/>
        <p:txBody>
          <a:bodyPr/>
          <a:lstStyle/>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a:t>
            </a:fld>
            <a:endParaRPr lang="en-US" dirty="0"/>
          </a:p>
        </p:txBody>
      </p:sp>
      <p:sp>
        <p:nvSpPr>
          <p:cNvPr id="9" name="Content Placeholder 2"/>
          <p:cNvSpPr txBox="1">
            <a:spLocks/>
          </p:cNvSpPr>
          <p:nvPr/>
        </p:nvSpPr>
        <p:spPr>
          <a:xfrm>
            <a:off x="1885949" y="1813605"/>
            <a:ext cx="9481457" cy="42649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2052" name="Picture 4" descr="https://www.glacierpointsolutions.com/wp-content/uploads/2015/04/heather-backstrom-279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2272" y="1708253"/>
            <a:ext cx="1912974" cy="20584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s://www.glacierpointsolutions.com/wp-content/uploads/2015/04/Matt-Becker-Headshot2-229x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3261" y="1708253"/>
            <a:ext cx="1557841" cy="20408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Barry Bettman professional pictur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7332" y="1708253"/>
            <a:ext cx="1552811" cy="204084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arole Billingham Pic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6373" y="1690690"/>
            <a:ext cx="1770228" cy="20584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Vick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76355" y="1683999"/>
            <a:ext cx="1863100" cy="211151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ttps://www.glacierpointsolutions.com/wp-content/uploads/2016/10/Photo_Chris-Sier-Cropped.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85949" y="3926907"/>
            <a:ext cx="2106982" cy="215569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KB Smith Headshot 300dpi v2.0_croppe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8238" y="3907416"/>
            <a:ext cx="2128547" cy="217112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ttps://www.glacierpointsolutions.com/wp-content/uploads/2015/04/Sharon-Rich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45868" y="3907416"/>
            <a:ext cx="2171120" cy="21711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40987" y="3902317"/>
            <a:ext cx="2114762" cy="2114762"/>
          </a:xfrm>
          <a:prstGeom prst="rect">
            <a:avLst/>
          </a:prstGeom>
        </p:spPr>
      </p:pic>
    </p:spTree>
    <p:extLst>
      <p:ext uri="{BB962C8B-B14F-4D97-AF65-F5344CB8AC3E}">
        <p14:creationId xmlns:p14="http://schemas.microsoft.com/office/powerpoint/2010/main" val="1170396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Agenda</a:t>
            </a:r>
          </a:p>
        </p:txBody>
      </p:sp>
      <p:sp>
        <p:nvSpPr>
          <p:cNvPr id="3" name="Content Placeholder 2"/>
          <p:cNvSpPr>
            <a:spLocks noGrp="1"/>
          </p:cNvSpPr>
          <p:nvPr>
            <p:ph idx="1"/>
          </p:nvPr>
        </p:nvSpPr>
        <p:spPr>
          <a:xfrm>
            <a:off x="1885950" y="1752147"/>
            <a:ext cx="9481456" cy="4264932"/>
          </a:xfrm>
        </p:spPr>
        <p:txBody>
          <a:bodyPr>
            <a:normAutofit/>
          </a:bodyPr>
          <a:lstStyle/>
          <a:p>
            <a:r>
              <a:rPr lang="en-US" dirty="0"/>
              <a:t>Celebrate Accomplishments</a:t>
            </a:r>
          </a:p>
          <a:p>
            <a:r>
              <a:rPr lang="en-US" dirty="0"/>
              <a:t>Current Glacier Point Solutions, Inc. - Projects</a:t>
            </a:r>
          </a:p>
          <a:p>
            <a:endParaRPr lang="en-US" dirty="0"/>
          </a:p>
          <a:p>
            <a:r>
              <a:rPr lang="en-US" dirty="0"/>
              <a:t>Sales Process Overview</a:t>
            </a:r>
          </a:p>
          <a:p>
            <a:r>
              <a:rPr lang="en-US" dirty="0"/>
              <a:t>Overcoming Sales Objections – Ariana Elsie McNally</a:t>
            </a:r>
          </a:p>
          <a:p>
            <a:r>
              <a:rPr lang="en-US" dirty="0"/>
              <a:t>Building Rapport &amp; Credibility</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3</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5067" y="2765522"/>
            <a:ext cx="1852565" cy="2238181"/>
          </a:xfrm>
          <a:prstGeom prst="rect">
            <a:avLst/>
          </a:prstGeom>
        </p:spPr>
      </p:pic>
    </p:spTree>
    <p:extLst>
      <p:ext uri="{BB962C8B-B14F-4D97-AF65-F5344CB8AC3E}">
        <p14:creationId xmlns:p14="http://schemas.microsoft.com/office/powerpoint/2010/main" val="2075729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Sherri Cannon, </a:t>
            </a:r>
            <a:r>
              <a:rPr lang="en-US" i="1" dirty="0"/>
              <a:t>PCC </a:t>
            </a:r>
          </a:p>
        </p:txBody>
      </p:sp>
      <p:sp>
        <p:nvSpPr>
          <p:cNvPr id="3" name="Content Placeholder 2"/>
          <p:cNvSpPr>
            <a:spLocks noGrp="1"/>
          </p:cNvSpPr>
          <p:nvPr>
            <p:ph idx="1"/>
          </p:nvPr>
        </p:nvSpPr>
        <p:spPr/>
        <p:txBody>
          <a:bodyPr/>
          <a:lstStyle/>
          <a:p>
            <a:endParaRPr lang="en-US" sz="900" dirty="0">
              <a:solidFill>
                <a:srgbClr val="002060"/>
              </a:solidFill>
            </a:endParaRPr>
          </a:p>
          <a:p>
            <a:r>
              <a:rPr lang="en-US" sz="5400" dirty="0">
                <a:solidFill>
                  <a:srgbClr val="002060"/>
                </a:solidFill>
              </a:rPr>
              <a:t>Attained her PCC!!!!!!</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4</a:t>
            </a:fld>
            <a:endParaRPr lang="en-US"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0204"/>
          <a:stretch/>
        </p:blipFill>
        <p:spPr>
          <a:xfrm>
            <a:off x="7381461" y="49061"/>
            <a:ext cx="1829651" cy="1642956"/>
          </a:xfrm>
          <a:prstGeom prst="rect">
            <a:avLst/>
          </a:prstGeom>
        </p:spPr>
      </p:pic>
      <p:pic>
        <p:nvPicPr>
          <p:cNvPr id="1028" name="Picture 4" descr="https://www.glacierpointsolutions.com/wp-content/uploads/2015/04/sherri.cannon-240x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1911" y="2995215"/>
            <a:ext cx="2550219" cy="319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575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 Glacier Point Solutions Projects</a:t>
            </a:r>
          </a:p>
        </p:txBody>
      </p:sp>
      <p:sp>
        <p:nvSpPr>
          <p:cNvPr id="3" name="Content Placeholder 2"/>
          <p:cNvSpPr>
            <a:spLocks noGrp="1"/>
          </p:cNvSpPr>
          <p:nvPr>
            <p:ph idx="1"/>
          </p:nvPr>
        </p:nvSpPr>
        <p:spPr>
          <a:xfrm>
            <a:off x="1885949" y="1752146"/>
            <a:ext cx="9481457" cy="4604203"/>
          </a:xfrm>
        </p:spPr>
        <p:txBody>
          <a:bodyPr>
            <a:normAutofit fontScale="85000" lnSpcReduction="20000"/>
          </a:bodyPr>
          <a:lstStyle/>
          <a:p>
            <a:r>
              <a:rPr lang="en-US" dirty="0"/>
              <a:t>SCWD</a:t>
            </a:r>
          </a:p>
          <a:p>
            <a:pPr lvl="1"/>
            <a:r>
              <a:rPr lang="en-US" dirty="0"/>
              <a:t>Did Virtual </a:t>
            </a:r>
            <a:r>
              <a:rPr lang="en-US" dirty="0" err="1"/>
              <a:t>DiSC</a:t>
            </a:r>
            <a:r>
              <a:rPr lang="en-US" dirty="0"/>
              <a:t> Team Building for 1 additional department </a:t>
            </a:r>
          </a:p>
          <a:p>
            <a:pPr lvl="1"/>
            <a:r>
              <a:rPr lang="en-US" dirty="0"/>
              <a:t>Coaching 1 new client</a:t>
            </a:r>
          </a:p>
          <a:p>
            <a:pPr lvl="1"/>
            <a:r>
              <a:rPr lang="en-US" dirty="0"/>
              <a:t>Sherri Cannon:</a:t>
            </a:r>
          </a:p>
          <a:p>
            <a:pPr lvl="2"/>
            <a:r>
              <a:rPr lang="en-US" dirty="0"/>
              <a:t>“5 Dysfunctions of a Team” – April, 2017</a:t>
            </a:r>
          </a:p>
          <a:p>
            <a:r>
              <a:rPr lang="en-US" dirty="0"/>
              <a:t>LBS</a:t>
            </a:r>
          </a:p>
          <a:p>
            <a:pPr lvl="1"/>
            <a:r>
              <a:rPr lang="en-US" dirty="0"/>
              <a:t>Continue to Coach 8 clients (will add 1 this month)</a:t>
            </a:r>
          </a:p>
          <a:p>
            <a:r>
              <a:rPr lang="en-US" dirty="0"/>
              <a:t>Staffing Firm </a:t>
            </a:r>
          </a:p>
          <a:p>
            <a:pPr lvl="1"/>
            <a:r>
              <a:rPr lang="en-US" dirty="0"/>
              <a:t>Completed CEO </a:t>
            </a:r>
            <a:r>
              <a:rPr lang="en-US" dirty="0" err="1"/>
              <a:t>DiSC</a:t>
            </a:r>
            <a:r>
              <a:rPr lang="en-US" dirty="0"/>
              <a:t> Debrief</a:t>
            </a:r>
          </a:p>
          <a:p>
            <a:pPr lvl="1"/>
            <a:r>
              <a:rPr lang="en-US" dirty="0"/>
              <a:t>Started Coaching 2 new clients (1 year engagement)</a:t>
            </a:r>
          </a:p>
          <a:p>
            <a:pPr lvl="1"/>
            <a:r>
              <a:rPr lang="en-US" dirty="0"/>
              <a:t>May be re-engaged for a previous client in May</a:t>
            </a:r>
          </a:p>
          <a:p>
            <a:r>
              <a:rPr lang="en-US" dirty="0"/>
              <a:t>Mid-Cap ($200 Million) Publicly Traded Aerospace Company </a:t>
            </a:r>
          </a:p>
          <a:p>
            <a:pPr lvl="1"/>
            <a:r>
              <a:rPr lang="en-US" dirty="0"/>
              <a:t>Started Coaching the CEO</a:t>
            </a:r>
          </a:p>
          <a:p>
            <a:pPr lvl="2"/>
            <a:r>
              <a:rPr lang="en-US" dirty="0"/>
              <a:t>4-5 New Clients – Possibly starting in April</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5</a:t>
            </a:fld>
            <a:endParaRPr lang="en-US" dirty="0"/>
          </a:p>
        </p:txBody>
      </p:sp>
    </p:spTree>
    <p:extLst>
      <p:ext uri="{BB962C8B-B14F-4D97-AF65-F5344CB8AC3E}">
        <p14:creationId xmlns:p14="http://schemas.microsoft.com/office/powerpoint/2010/main" val="2448256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 Projects</a:t>
            </a:r>
          </a:p>
        </p:txBody>
      </p:sp>
      <p:sp>
        <p:nvSpPr>
          <p:cNvPr id="3" name="Content Placeholder 2"/>
          <p:cNvSpPr>
            <a:spLocks noGrp="1"/>
          </p:cNvSpPr>
          <p:nvPr>
            <p:ph idx="1"/>
          </p:nvPr>
        </p:nvSpPr>
        <p:spPr/>
        <p:txBody>
          <a:bodyPr>
            <a:normAutofit fontScale="92500" lnSpcReduction="20000"/>
          </a:bodyPr>
          <a:lstStyle/>
          <a:p>
            <a:r>
              <a:rPr lang="en-US" dirty="0"/>
              <a:t>Small Law Practice – Started in March</a:t>
            </a:r>
          </a:p>
          <a:p>
            <a:pPr lvl="1"/>
            <a:r>
              <a:rPr lang="en-US" dirty="0"/>
              <a:t>2 Coaching Clients</a:t>
            </a:r>
          </a:p>
          <a:p>
            <a:pPr lvl="1"/>
            <a:r>
              <a:rPr lang="en-US" dirty="0"/>
              <a:t>Monthly Group Coaching</a:t>
            </a:r>
          </a:p>
          <a:p>
            <a:pPr lvl="1"/>
            <a:r>
              <a:rPr lang="en-US" dirty="0"/>
              <a:t>360 Degree Assessment</a:t>
            </a:r>
          </a:p>
          <a:p>
            <a:r>
              <a:rPr lang="en-US" dirty="0"/>
              <a:t>Manufacturing Company - Meeting with Talent Director,  rescheduled for April 2017 </a:t>
            </a:r>
          </a:p>
          <a:p>
            <a:pPr lvl="1"/>
            <a:r>
              <a:rPr lang="en-US" dirty="0"/>
              <a:t>7 Client Coaching Project  (would probably be an ongoing program)</a:t>
            </a:r>
          </a:p>
          <a:p>
            <a:r>
              <a:rPr lang="en-US" dirty="0"/>
              <a:t>HR Director from SCWD moved to a new Water District</a:t>
            </a:r>
          </a:p>
          <a:p>
            <a:pPr lvl="1"/>
            <a:r>
              <a:rPr lang="en-US" dirty="0"/>
              <a:t>Possibly 1 Coaching Client</a:t>
            </a:r>
          </a:p>
          <a:p>
            <a:pPr lvl="1"/>
            <a:r>
              <a:rPr lang="en-US" dirty="0"/>
              <a:t>Provided Training Proposal – Being Presented to CEO</a:t>
            </a:r>
          </a:p>
          <a:p>
            <a:pPr lvl="1"/>
            <a:endParaRPr lang="en-US" dirty="0"/>
          </a:p>
          <a:p>
            <a:r>
              <a:rPr lang="en-US" dirty="0"/>
              <a:t>6 New Individually Paying clients engaged since December</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6</a:t>
            </a:fld>
            <a:endParaRPr lang="en-US" dirty="0"/>
          </a:p>
        </p:txBody>
      </p:sp>
    </p:spTree>
    <p:extLst>
      <p:ext uri="{BB962C8B-B14F-4D97-AF65-F5344CB8AC3E}">
        <p14:creationId xmlns:p14="http://schemas.microsoft.com/office/powerpoint/2010/main" val="3767448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Sales Workshop Goal:</a:t>
            </a:r>
          </a:p>
        </p:txBody>
      </p:sp>
      <p:sp>
        <p:nvSpPr>
          <p:cNvPr id="3" name="Content Placeholder 2"/>
          <p:cNvSpPr>
            <a:spLocks noGrp="1"/>
          </p:cNvSpPr>
          <p:nvPr>
            <p:ph idx="1"/>
          </p:nvPr>
        </p:nvSpPr>
        <p:spPr/>
        <p:txBody>
          <a:bodyPr/>
          <a:lstStyle/>
          <a:p>
            <a:endParaRPr lang="en-US" dirty="0"/>
          </a:p>
          <a:p>
            <a:endParaRPr lang="en-US" dirty="0"/>
          </a:p>
          <a:p>
            <a:r>
              <a:rPr lang="en-US" sz="4400" dirty="0"/>
              <a:t>To Improve our Sales Close Rate</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7</a:t>
            </a:fld>
            <a:endParaRPr lang="en-US" dirty="0"/>
          </a:p>
        </p:txBody>
      </p:sp>
    </p:spTree>
    <p:extLst>
      <p:ext uri="{BB962C8B-B14F-4D97-AF65-F5344CB8AC3E}">
        <p14:creationId xmlns:p14="http://schemas.microsoft.com/office/powerpoint/2010/main" val="72421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Sales Skills Development Suggestions</a:t>
            </a:r>
          </a:p>
        </p:txBody>
      </p:sp>
      <p:sp>
        <p:nvSpPr>
          <p:cNvPr id="3" name="Content Placeholder 2"/>
          <p:cNvSpPr>
            <a:spLocks noGrp="1"/>
          </p:cNvSpPr>
          <p:nvPr>
            <p:ph idx="1"/>
          </p:nvPr>
        </p:nvSpPr>
        <p:spPr/>
        <p:txBody>
          <a:bodyPr>
            <a:normAutofit fontScale="92500" lnSpcReduction="20000"/>
          </a:bodyPr>
          <a:lstStyle/>
          <a:p>
            <a:r>
              <a:rPr lang="en-US" dirty="0"/>
              <a:t>Encourage all of you to:</a:t>
            </a:r>
          </a:p>
          <a:p>
            <a:pPr lvl="1"/>
            <a:r>
              <a:rPr lang="en-US" dirty="0">
                <a:hlinkClick r:id="rId2"/>
              </a:rPr>
              <a:t>Listen: Sales Call/Consultation Recording (on the GPSI site) </a:t>
            </a:r>
            <a:endParaRPr lang="en-US" dirty="0"/>
          </a:p>
          <a:p>
            <a:pPr lvl="1"/>
            <a:r>
              <a:rPr lang="en-US" dirty="0">
                <a:hlinkClick r:id="rId3"/>
              </a:rPr>
              <a:t>Read the Sales Advantage – Dale Carnegie</a:t>
            </a:r>
            <a:r>
              <a:rPr lang="en-US" dirty="0"/>
              <a:t> or other Sales Book</a:t>
            </a:r>
          </a:p>
          <a:p>
            <a:pPr lvl="1"/>
            <a:r>
              <a:rPr lang="en-US" dirty="0"/>
              <a:t>Take a Sales Training course </a:t>
            </a:r>
          </a:p>
          <a:p>
            <a:pPr lvl="2"/>
            <a:r>
              <a:rPr lang="en-US" dirty="0" err="1">
                <a:hlinkClick r:id="rId4"/>
              </a:rPr>
              <a:t>Skillpath</a:t>
            </a:r>
            <a:r>
              <a:rPr lang="en-US" dirty="0">
                <a:hlinkClick r:id="rId4"/>
              </a:rPr>
              <a:t> Closing the Sale</a:t>
            </a:r>
            <a:endParaRPr lang="en-US" dirty="0"/>
          </a:p>
          <a:p>
            <a:pPr lvl="2"/>
            <a:r>
              <a:rPr lang="en-US" dirty="0" err="1">
                <a:hlinkClick r:id="rId5"/>
              </a:rPr>
              <a:t>Skillpath</a:t>
            </a:r>
            <a:r>
              <a:rPr lang="en-US" dirty="0">
                <a:hlinkClick r:id="rId5"/>
              </a:rPr>
              <a:t> – Strategic Selling Skills</a:t>
            </a:r>
            <a:endParaRPr lang="en-US" dirty="0"/>
          </a:p>
          <a:p>
            <a:pPr lvl="2"/>
            <a:r>
              <a:rPr lang="en-US" dirty="0">
                <a:hlinkClick r:id="rId6"/>
              </a:rPr>
              <a:t>National Training Seminars</a:t>
            </a:r>
            <a:endParaRPr lang="en-US" dirty="0"/>
          </a:p>
          <a:p>
            <a:pPr lvl="2"/>
            <a:r>
              <a:rPr lang="en-US" dirty="0">
                <a:hlinkClick r:id="rId7"/>
              </a:rPr>
              <a:t>Fred Pryor</a:t>
            </a:r>
            <a:endParaRPr lang="en-US" dirty="0"/>
          </a:p>
          <a:p>
            <a:pPr lvl="2"/>
            <a:r>
              <a:rPr lang="en-US" dirty="0"/>
              <a:t>College Extension</a:t>
            </a:r>
          </a:p>
          <a:p>
            <a:pPr lvl="2"/>
            <a:r>
              <a:rPr lang="en-US" dirty="0"/>
              <a:t>Community Workshops</a:t>
            </a:r>
          </a:p>
          <a:p>
            <a:pPr lvl="2"/>
            <a:r>
              <a:rPr lang="en-US" dirty="0"/>
              <a:t>Small Business Association</a:t>
            </a:r>
          </a:p>
          <a:p>
            <a:pPr lvl="2"/>
            <a:r>
              <a:rPr lang="en-US" dirty="0">
                <a:hlinkClick r:id="rId8"/>
              </a:rPr>
              <a:t>SCORE</a:t>
            </a:r>
            <a:endParaRPr lang="en-US" dirty="0"/>
          </a:p>
          <a:p>
            <a:pPr lvl="2"/>
            <a:r>
              <a:rPr lang="en-US" dirty="0"/>
              <a:t>Dale Carnegie</a:t>
            </a:r>
          </a:p>
          <a:p>
            <a:pPr lvl="1"/>
            <a:r>
              <a:rPr lang="en-US" dirty="0"/>
              <a:t>Work with your Coach on Sales Skills and Barriers to Sales</a:t>
            </a:r>
          </a:p>
          <a:p>
            <a:pPr marL="457200" lvl="1" indent="0">
              <a:buNone/>
            </a:pPr>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8</a:t>
            </a:fld>
            <a:endParaRPr lang="en-US" dirty="0"/>
          </a:p>
        </p:txBody>
      </p:sp>
    </p:spTree>
    <p:extLst>
      <p:ext uri="{BB962C8B-B14F-4D97-AF65-F5344CB8AC3E}">
        <p14:creationId xmlns:p14="http://schemas.microsoft.com/office/powerpoint/2010/main" val="4126736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Glacier Point Solutions – Main Sources of Sales Leads</a:t>
            </a:r>
          </a:p>
        </p:txBody>
      </p:sp>
      <p:sp>
        <p:nvSpPr>
          <p:cNvPr id="3" name="Content Placeholder 2"/>
          <p:cNvSpPr>
            <a:spLocks noGrp="1"/>
          </p:cNvSpPr>
          <p:nvPr>
            <p:ph idx="1"/>
          </p:nvPr>
        </p:nvSpPr>
        <p:spPr/>
        <p:txBody>
          <a:bodyPr>
            <a:normAutofit fontScale="92500" lnSpcReduction="10000"/>
          </a:bodyPr>
          <a:lstStyle/>
          <a:p>
            <a:r>
              <a:rPr lang="en-US" dirty="0"/>
              <a:t>Websites (DonnaSchilder.com and GlacierPointSolutions.com)</a:t>
            </a:r>
          </a:p>
          <a:p>
            <a:r>
              <a:rPr lang="en-US" dirty="0"/>
              <a:t>LinkedIn</a:t>
            </a:r>
          </a:p>
          <a:p>
            <a:r>
              <a:rPr lang="en-US" dirty="0"/>
              <a:t>Referrals from Past &amp; Existing Clients</a:t>
            </a:r>
            <a:endParaRPr lang="en-US" dirty="0"/>
          </a:p>
          <a:p>
            <a:r>
              <a:rPr lang="en-US" dirty="0"/>
              <a:t>Referrals from Other Coaches</a:t>
            </a:r>
          </a:p>
          <a:p>
            <a:r>
              <a:rPr lang="en-US" dirty="0"/>
              <a:t>Referrals from Centers of Influence</a:t>
            </a:r>
          </a:p>
          <a:p>
            <a:r>
              <a:rPr lang="en-US" dirty="0"/>
              <a:t>Our Coaches – Upsell / Referral</a:t>
            </a:r>
          </a:p>
          <a:p>
            <a:r>
              <a:rPr lang="en-US" dirty="0"/>
              <a:t>Networking</a:t>
            </a:r>
          </a:p>
          <a:p>
            <a:r>
              <a:rPr lang="en-US" dirty="0"/>
              <a:t>Podcast and Internet Radio Interviews</a:t>
            </a:r>
          </a:p>
          <a:p>
            <a:r>
              <a:rPr lang="en-US" dirty="0"/>
              <a:t>Internet Listings (ICF, PIHRA, Yelp, Google Business, etc.)</a:t>
            </a:r>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9</a:t>
            </a:fld>
            <a:endParaRPr lang="en-US" dirty="0"/>
          </a:p>
        </p:txBody>
      </p:sp>
    </p:spTree>
    <p:extLst>
      <p:ext uri="{BB962C8B-B14F-4D97-AF65-F5344CB8AC3E}">
        <p14:creationId xmlns:p14="http://schemas.microsoft.com/office/powerpoint/2010/main" val="1794281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Sales Process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551769234"/>
              </p:ext>
            </p:extLst>
          </p:nvPr>
        </p:nvGraphicFramePr>
        <p:xfrm>
          <a:off x="1850821" y="1690689"/>
          <a:ext cx="9883805" cy="4658360"/>
        </p:xfrm>
        <a:graphic>
          <a:graphicData uri="http://schemas.openxmlformats.org/drawingml/2006/table">
            <a:tbl>
              <a:tblPr firstRow="1" bandRow="1">
                <a:tableStyleId>{5C22544A-7EE6-4342-B048-85BDC9FD1C3A}</a:tableStyleId>
              </a:tblPr>
              <a:tblGrid>
                <a:gridCol w="4873530">
                  <a:extLst>
                    <a:ext uri="{9D8B030D-6E8A-4147-A177-3AD203B41FA5}">
                      <a16:colId xmlns:a16="http://schemas.microsoft.com/office/drawing/2014/main" val="312979007"/>
                    </a:ext>
                  </a:extLst>
                </a:gridCol>
                <a:gridCol w="5010275">
                  <a:extLst>
                    <a:ext uri="{9D8B030D-6E8A-4147-A177-3AD203B41FA5}">
                      <a16:colId xmlns:a16="http://schemas.microsoft.com/office/drawing/2014/main" val="401520694"/>
                    </a:ext>
                  </a:extLst>
                </a:gridCol>
              </a:tblGrid>
              <a:tr h="370840">
                <a:tc>
                  <a:txBody>
                    <a:bodyPr/>
                    <a:lstStyle/>
                    <a:p>
                      <a:r>
                        <a:rPr lang="en-US" sz="1600" dirty="0">
                          <a:solidFill>
                            <a:srgbClr val="002060"/>
                          </a:solidFill>
                        </a:rPr>
                        <a:t>Corporate Paid</a:t>
                      </a:r>
                    </a:p>
                  </a:txBody>
                  <a:tcPr/>
                </a:tc>
                <a:tc>
                  <a:txBody>
                    <a:bodyPr/>
                    <a:lstStyle/>
                    <a:p>
                      <a:r>
                        <a:rPr lang="en-US" sz="1600" dirty="0">
                          <a:solidFill>
                            <a:srgbClr val="002060"/>
                          </a:solidFill>
                        </a:rPr>
                        <a:t>Individually Paid</a:t>
                      </a:r>
                    </a:p>
                  </a:txBody>
                  <a:tcPr/>
                </a:tc>
                <a:extLst>
                  <a:ext uri="{0D108BD9-81ED-4DB2-BD59-A6C34878D82A}">
                    <a16:rowId xmlns:a16="http://schemas.microsoft.com/office/drawing/2014/main" val="1647852870"/>
                  </a:ext>
                </a:extLst>
              </a:tr>
              <a:tr h="370840">
                <a:tc>
                  <a:txBody>
                    <a:bodyPr/>
                    <a:lstStyle/>
                    <a:p>
                      <a:r>
                        <a:rPr lang="en-US" sz="1600" dirty="0"/>
                        <a:t>Lead Comes In</a:t>
                      </a:r>
                      <a:r>
                        <a:rPr lang="en-US" sz="1600" baseline="0" dirty="0"/>
                        <a:t> – Phone Call, LinkedIn Email, Email</a:t>
                      </a:r>
                      <a:endParaRPr lang="en-US" sz="1600" dirty="0"/>
                    </a:p>
                  </a:txBody>
                  <a:tcPr/>
                </a:tc>
                <a:tc>
                  <a:txBody>
                    <a:bodyPr/>
                    <a:lstStyle/>
                    <a:p>
                      <a:r>
                        <a:rPr lang="en-US" sz="1600" dirty="0"/>
                        <a:t>Lead Comes In – E-Calendar, Phone Call, Email</a:t>
                      </a:r>
                    </a:p>
                  </a:txBody>
                  <a:tcPr/>
                </a:tc>
                <a:extLst>
                  <a:ext uri="{0D108BD9-81ED-4DB2-BD59-A6C34878D82A}">
                    <a16:rowId xmlns:a16="http://schemas.microsoft.com/office/drawing/2014/main" val="4029937982"/>
                  </a:ext>
                </a:extLst>
              </a:tr>
              <a:tr h="370840">
                <a:tc>
                  <a:txBody>
                    <a:bodyPr/>
                    <a:lstStyle/>
                    <a:p>
                      <a:r>
                        <a:rPr lang="en-US" sz="1600" dirty="0"/>
                        <a:t>Consultation With Potential</a:t>
                      </a:r>
                      <a:r>
                        <a:rPr lang="en-US" sz="1600" baseline="0" dirty="0"/>
                        <a:t> Client Company</a:t>
                      </a:r>
                      <a:endParaRPr lang="en-US" sz="1600" dirty="0"/>
                    </a:p>
                  </a:txBody>
                  <a:tcPr/>
                </a:tc>
                <a:tc>
                  <a:txBody>
                    <a:bodyPr/>
                    <a:lstStyle/>
                    <a:p>
                      <a:r>
                        <a:rPr lang="en-US" sz="1600" dirty="0"/>
                        <a:t>Donna or Ariana do a Consultation With Them</a:t>
                      </a:r>
                    </a:p>
                  </a:txBody>
                  <a:tcPr/>
                </a:tc>
                <a:extLst>
                  <a:ext uri="{0D108BD9-81ED-4DB2-BD59-A6C34878D82A}">
                    <a16:rowId xmlns:a16="http://schemas.microsoft.com/office/drawing/2014/main" val="1565231373"/>
                  </a:ext>
                </a:extLst>
              </a:tr>
              <a:tr h="370840">
                <a:tc>
                  <a:txBody>
                    <a:bodyPr/>
                    <a:lstStyle/>
                    <a:p>
                      <a:r>
                        <a:rPr lang="en-US" sz="1600" dirty="0"/>
                        <a:t>Send</a:t>
                      </a:r>
                      <a:r>
                        <a:rPr lang="en-US" sz="1600" baseline="0" dirty="0"/>
                        <a:t> Corporate Marketing Material</a:t>
                      </a:r>
                      <a:endParaRPr lang="en-US" sz="1600" dirty="0"/>
                    </a:p>
                  </a:txBody>
                  <a:tcPr/>
                </a:tc>
                <a:tc>
                  <a:txBody>
                    <a:bodyPr/>
                    <a:lstStyle/>
                    <a:p>
                      <a:r>
                        <a:rPr lang="en-US" sz="1600" dirty="0"/>
                        <a:t>    Explain</a:t>
                      </a:r>
                      <a:r>
                        <a:rPr lang="en-US" sz="1600" baseline="0" dirty="0"/>
                        <a:t> Services</a:t>
                      </a:r>
                      <a:endParaRPr lang="en-US" sz="1600" dirty="0"/>
                    </a:p>
                  </a:txBody>
                  <a:tcPr/>
                </a:tc>
                <a:extLst>
                  <a:ext uri="{0D108BD9-81ED-4DB2-BD59-A6C34878D82A}">
                    <a16:rowId xmlns:a16="http://schemas.microsoft.com/office/drawing/2014/main" val="2453298184"/>
                  </a:ext>
                </a:extLst>
              </a:tr>
              <a:tr h="370840">
                <a:tc>
                  <a:txBody>
                    <a:bodyPr/>
                    <a:lstStyle/>
                    <a:p>
                      <a:r>
                        <a:rPr lang="en-US" sz="1600" baseline="0" dirty="0"/>
                        <a:t>Write Proposal W/ Suggested Coaches</a:t>
                      </a:r>
                      <a:endParaRPr lang="en-US" sz="1600" dirty="0"/>
                    </a:p>
                  </a:txBody>
                  <a:tcPr/>
                </a:tc>
                <a:tc>
                  <a:txBody>
                    <a:bodyPr/>
                    <a:lstStyle/>
                    <a:p>
                      <a:r>
                        <a:rPr lang="en-US" dirty="0"/>
                        <a:t>   Explain</a:t>
                      </a:r>
                      <a:r>
                        <a:rPr lang="en-US" baseline="0" dirty="0"/>
                        <a:t> Prices</a:t>
                      </a:r>
                      <a:endParaRPr lang="en-US" dirty="0"/>
                    </a:p>
                  </a:txBody>
                  <a:tcPr/>
                </a:tc>
                <a:extLst>
                  <a:ext uri="{0D108BD9-81ED-4DB2-BD59-A6C34878D82A}">
                    <a16:rowId xmlns:a16="http://schemas.microsoft.com/office/drawing/2014/main" val="2917401851"/>
                  </a:ext>
                </a:extLst>
              </a:tr>
              <a:tr h="370840">
                <a:tc>
                  <a:txBody>
                    <a:bodyPr/>
                    <a:lstStyle/>
                    <a:p>
                      <a:r>
                        <a:rPr lang="en-US" sz="1600" baseline="0" dirty="0"/>
                        <a:t>Do A Follow Up Sales Call &amp; Adjust Proposal</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    Offer</a:t>
                      </a:r>
                      <a:r>
                        <a:rPr lang="en-US" sz="1600" baseline="0" dirty="0"/>
                        <a:t> Coach(</a:t>
                      </a:r>
                      <a:r>
                        <a:rPr lang="en-US" sz="1600" baseline="0" dirty="0" err="1"/>
                        <a:t>es</a:t>
                      </a:r>
                      <a:r>
                        <a:rPr lang="en-US" sz="1600" baseline="0" dirty="0"/>
                        <a:t>)</a:t>
                      </a:r>
                      <a:endParaRPr lang="en-US" sz="1600" dirty="0"/>
                    </a:p>
                  </a:txBody>
                  <a:tcPr/>
                </a:tc>
                <a:extLst>
                  <a:ext uri="{0D108BD9-81ED-4DB2-BD59-A6C34878D82A}">
                    <a16:rowId xmlns:a16="http://schemas.microsoft.com/office/drawing/2014/main" val="1352561967"/>
                  </a:ext>
                </a:extLst>
              </a:tr>
              <a:tr h="370840">
                <a:tc>
                  <a:txBody>
                    <a:bodyPr/>
                    <a:lstStyle/>
                    <a:p>
                      <a:r>
                        <a:rPr lang="en-US" sz="1600" dirty="0"/>
                        <a:t>Client Signs Letter</a:t>
                      </a:r>
                      <a:r>
                        <a:rPr lang="en-US" sz="1600" baseline="0" dirty="0"/>
                        <a:t> of Agreement</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    Set Up Consultation(s) </a:t>
                      </a:r>
                      <a:r>
                        <a:rPr lang="en-US" sz="1600" b="1" dirty="0"/>
                        <a:t>On Coach Calendar </a:t>
                      </a:r>
                      <a:r>
                        <a:rPr lang="en-US" sz="1600" dirty="0"/>
                        <a:t>or Thru</a:t>
                      </a:r>
                      <a:r>
                        <a:rPr lang="en-US" sz="1600" baseline="0" dirty="0"/>
                        <a:t> </a:t>
                      </a:r>
                      <a:r>
                        <a:rPr lang="en-US" sz="1600" dirty="0"/>
                        <a:t>Email</a:t>
                      </a:r>
                    </a:p>
                  </a:txBody>
                  <a:tcPr/>
                </a:tc>
                <a:extLst>
                  <a:ext uri="{0D108BD9-81ED-4DB2-BD59-A6C34878D82A}">
                    <a16:rowId xmlns:a16="http://schemas.microsoft.com/office/drawing/2014/main" val="2362993483"/>
                  </a:ext>
                </a:extLst>
              </a:tr>
              <a:tr h="370840">
                <a:tc>
                  <a:txBody>
                    <a:bodyPr/>
                    <a:lstStyle/>
                    <a:p>
                      <a:r>
                        <a:rPr lang="en-US" sz="1600" dirty="0"/>
                        <a:t>Offer Coach(</a:t>
                      </a:r>
                      <a:r>
                        <a:rPr lang="en-US" sz="1600" dirty="0" err="1"/>
                        <a:t>es</a:t>
                      </a:r>
                      <a:r>
                        <a:rPr lang="en-US" sz="1600" dirty="0"/>
                        <a:t>)</a:t>
                      </a:r>
                      <a:r>
                        <a:rPr lang="en-US" sz="1600" baseline="0" dirty="0"/>
                        <a:t> to Client(s)</a:t>
                      </a:r>
                      <a:endParaRPr lang="en-US" sz="1600" dirty="0"/>
                    </a:p>
                  </a:txBody>
                  <a:tcPr/>
                </a:tc>
                <a:tc>
                  <a:txBody>
                    <a:bodyPr/>
                    <a:lstStyle/>
                    <a:p>
                      <a:r>
                        <a:rPr lang="en-US" sz="1600" dirty="0"/>
                        <a:t>Coach(</a:t>
                      </a:r>
                      <a:r>
                        <a:rPr lang="en-US" sz="1600" dirty="0" err="1"/>
                        <a:t>es</a:t>
                      </a:r>
                      <a:r>
                        <a:rPr lang="en-US" sz="1600" dirty="0"/>
                        <a:t>) Do Consultation(s) with Client</a:t>
                      </a:r>
                    </a:p>
                  </a:txBody>
                  <a:tcPr/>
                </a:tc>
                <a:extLst>
                  <a:ext uri="{0D108BD9-81ED-4DB2-BD59-A6C34878D82A}">
                    <a16:rowId xmlns:a16="http://schemas.microsoft.com/office/drawing/2014/main" val="3894462993"/>
                  </a:ext>
                </a:extLst>
              </a:tr>
              <a:tr h="370840">
                <a:tc>
                  <a:txBody>
                    <a:bodyPr/>
                    <a:lstStyle/>
                    <a:p>
                      <a:r>
                        <a:rPr lang="en-US" sz="1600" dirty="0"/>
                        <a:t>Coach(</a:t>
                      </a:r>
                      <a:r>
                        <a:rPr lang="en-US" sz="1600" dirty="0" err="1"/>
                        <a:t>es</a:t>
                      </a:r>
                      <a:r>
                        <a:rPr lang="en-US" sz="1600" dirty="0"/>
                        <a:t>)</a:t>
                      </a:r>
                      <a:r>
                        <a:rPr lang="en-US" sz="1600" baseline="0" dirty="0"/>
                        <a:t> </a:t>
                      </a:r>
                      <a:r>
                        <a:rPr lang="en-US" sz="1600" dirty="0"/>
                        <a:t>Do Consultation W/ Client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Follow Up After Consultation(s)</a:t>
                      </a:r>
                      <a:endParaRPr lang="en-US" sz="1600" dirty="0"/>
                    </a:p>
                  </a:txBody>
                  <a:tcPr/>
                </a:tc>
                <a:extLst>
                  <a:ext uri="{0D108BD9-81ED-4DB2-BD59-A6C34878D82A}">
                    <a16:rowId xmlns:a16="http://schemas.microsoft.com/office/drawing/2014/main" val="570289429"/>
                  </a:ext>
                </a:extLst>
              </a:tr>
              <a:tr h="370840">
                <a:tc>
                  <a:txBody>
                    <a:bodyPr/>
                    <a:lstStyle/>
                    <a:p>
                      <a:r>
                        <a:rPr lang="en-US" sz="1600" dirty="0"/>
                        <a:t>Client Selects Coach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If yes,</a:t>
                      </a:r>
                      <a:r>
                        <a:rPr lang="en-US" sz="1600" baseline="0" dirty="0"/>
                        <a:t> initiate On-Boarding Process</a:t>
                      </a:r>
                      <a:endParaRPr lang="en-US" sz="1600" dirty="0"/>
                    </a:p>
                  </a:txBody>
                  <a:tcPr/>
                </a:tc>
                <a:extLst>
                  <a:ext uri="{0D108BD9-81ED-4DB2-BD59-A6C34878D82A}">
                    <a16:rowId xmlns:a16="http://schemas.microsoft.com/office/drawing/2014/main" val="580931136"/>
                  </a:ext>
                </a:extLst>
              </a:tr>
              <a:tr h="370840">
                <a:tc>
                  <a:txBody>
                    <a:bodyPr/>
                    <a:lstStyle/>
                    <a:p>
                      <a:r>
                        <a:rPr lang="en-US" sz="1600" dirty="0"/>
                        <a:t>If not</a:t>
                      </a:r>
                      <a:r>
                        <a:rPr lang="en-US" sz="1600" baseline="0" dirty="0"/>
                        <a:t> CEO or Owner, Work w/ Boss to Create Coaching Objectives</a:t>
                      </a:r>
                      <a:endParaRPr lang="en-US" sz="1600" dirty="0"/>
                    </a:p>
                  </a:txBody>
                  <a:tcPr/>
                </a:tc>
                <a:tc>
                  <a:txBody>
                    <a:bodyPr/>
                    <a:lstStyle/>
                    <a:p>
                      <a:endParaRPr lang="en-US" sz="1600" dirty="0"/>
                    </a:p>
                  </a:txBody>
                  <a:tcPr/>
                </a:tc>
                <a:extLst>
                  <a:ext uri="{0D108BD9-81ED-4DB2-BD59-A6C34878D82A}">
                    <a16:rowId xmlns:a16="http://schemas.microsoft.com/office/drawing/2014/main" val="1714731833"/>
                  </a:ext>
                </a:extLst>
              </a:tr>
              <a:tr h="370840">
                <a:tc>
                  <a:txBody>
                    <a:bodyPr/>
                    <a:lstStyle/>
                    <a:p>
                      <a:r>
                        <a:rPr lang="en-US" sz="1600" dirty="0"/>
                        <a:t>Initiate On-Boarding Process</a:t>
                      </a:r>
                    </a:p>
                  </a:txBody>
                  <a:tcPr/>
                </a:tc>
                <a:tc>
                  <a:txBody>
                    <a:bodyPr/>
                    <a:lstStyle/>
                    <a:p>
                      <a:endParaRPr lang="en-US" sz="1600" dirty="0"/>
                    </a:p>
                  </a:txBody>
                  <a:tcPr/>
                </a:tc>
                <a:extLst>
                  <a:ext uri="{0D108BD9-81ED-4DB2-BD59-A6C34878D82A}">
                    <a16:rowId xmlns:a16="http://schemas.microsoft.com/office/drawing/2014/main" val="563403511"/>
                  </a:ext>
                </a:extLst>
              </a:tr>
            </a:tbl>
          </a:graphicData>
        </a:graphic>
      </p:graphicFrame>
      <p:sp>
        <p:nvSpPr>
          <p:cNvPr id="4" name="Date Placeholder 3"/>
          <p:cNvSpPr>
            <a:spLocks noGrp="1"/>
          </p:cNvSpPr>
          <p:nvPr>
            <p:ph type="dt" sz="half" idx="10"/>
          </p:nvPr>
        </p:nvSpPr>
        <p:spPr/>
        <p:txBody>
          <a:bodyPr/>
          <a:lstStyle/>
          <a:p>
            <a:r>
              <a:rPr lang="en-US" dirty="0"/>
              <a:t>@</a:t>
            </a:r>
            <a:fld id="{181B60C6-3CD4-4FE7-B08D-3B8807C220F0}" type="datetime1">
              <a:rPr lang="en-US" smtClean="0"/>
              <a:pPr/>
              <a:t>3/9/2017</a:t>
            </a:fld>
            <a:r>
              <a:rPr lang="en-US" dirty="0"/>
              <a:t> Glacier Point Solutions, Inc. ~  GlacierPointSolutions.com ~ Donna Schilder ~ (562)434-7822 ~ Donna@GlacierPointSolutions.com</a:t>
            </a:r>
          </a:p>
        </p:txBody>
      </p:sp>
      <p:sp>
        <p:nvSpPr>
          <p:cNvPr id="5" name="Slide Number Placeholder 4"/>
          <p:cNvSpPr>
            <a:spLocks noGrp="1"/>
          </p:cNvSpPr>
          <p:nvPr>
            <p:ph type="sldNum" sz="quarter" idx="12"/>
          </p:nvPr>
        </p:nvSpPr>
        <p:spPr/>
        <p:txBody>
          <a:bodyPr/>
          <a:lstStyle/>
          <a:p>
            <a:fld id="{1CA093FF-0709-489F-960B-E0D5A32CFF65}" type="slidenum">
              <a:rPr lang="en-US" smtClean="0"/>
              <a:pPr/>
              <a:t>10</a:t>
            </a:fld>
            <a:endParaRPr lang="en-US" dirty="0"/>
          </a:p>
        </p:txBody>
      </p:sp>
    </p:spTree>
    <p:extLst>
      <p:ext uri="{BB962C8B-B14F-4D97-AF65-F5344CB8AC3E}">
        <p14:creationId xmlns:p14="http://schemas.microsoft.com/office/powerpoint/2010/main" val="3543598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OnBoarding</a:t>
            </a:r>
            <a:r>
              <a:rPr lang="en-US" dirty="0"/>
              <a:t> Process</a:t>
            </a:r>
          </a:p>
        </p:txBody>
      </p:sp>
      <p:sp>
        <p:nvSpPr>
          <p:cNvPr id="3" name="Content Placeholder 2"/>
          <p:cNvSpPr>
            <a:spLocks noGrp="1"/>
          </p:cNvSpPr>
          <p:nvPr>
            <p:ph idx="1"/>
          </p:nvPr>
        </p:nvSpPr>
        <p:spPr/>
        <p:txBody>
          <a:bodyPr/>
          <a:lstStyle/>
          <a:p>
            <a:r>
              <a:rPr lang="en-US" dirty="0"/>
              <a:t>If engaged:</a:t>
            </a:r>
          </a:p>
          <a:p>
            <a:pPr lvl="1"/>
            <a:r>
              <a:rPr lang="en-US" dirty="0"/>
              <a:t>Individually Paid – April Obtains Credit Card</a:t>
            </a:r>
          </a:p>
          <a:p>
            <a:pPr lvl="1"/>
            <a:endParaRPr lang="en-US" dirty="0"/>
          </a:p>
          <a:p>
            <a:pPr lvl="1"/>
            <a:r>
              <a:rPr lang="en-US" dirty="0"/>
              <a:t>April sends Welcome Document</a:t>
            </a:r>
          </a:p>
          <a:p>
            <a:pPr lvl="1"/>
            <a:r>
              <a:rPr lang="en-US" dirty="0"/>
              <a:t>April sends DocuSign Coaching Agreement</a:t>
            </a:r>
          </a:p>
          <a:p>
            <a:pPr lvl="2"/>
            <a:r>
              <a:rPr lang="en-US" dirty="0"/>
              <a:t>Coach Signs DocuSign Coaching Agreement</a:t>
            </a:r>
          </a:p>
          <a:p>
            <a:pPr lvl="2"/>
            <a:r>
              <a:rPr lang="en-US" dirty="0"/>
              <a:t>Client Signs DocuSign Coaching Agreement</a:t>
            </a:r>
          </a:p>
          <a:p>
            <a:pPr lvl="1"/>
            <a:r>
              <a:rPr lang="en-US" dirty="0"/>
              <a:t>Coach schedules first Coaching session with Client (if not already done)</a:t>
            </a:r>
          </a:p>
          <a:p>
            <a:pPr lvl="1"/>
            <a:r>
              <a:rPr lang="en-US" dirty="0"/>
              <a:t>Coach sends Personal Information Sheet to April for the database</a:t>
            </a:r>
          </a:p>
          <a:p>
            <a:pPr lvl="1"/>
            <a:r>
              <a:rPr lang="en-US" dirty="0"/>
              <a:t>Surveys sent at 3 mos., 6 mos., then 1 year, then every 6 months</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11</a:t>
            </a:fld>
            <a:endParaRPr lang="en-US" dirty="0"/>
          </a:p>
        </p:txBody>
      </p:sp>
    </p:spTree>
    <p:extLst>
      <p:ext uri="{BB962C8B-B14F-4D97-AF65-F5344CB8AC3E}">
        <p14:creationId xmlns:p14="http://schemas.microsoft.com/office/powerpoint/2010/main" val="2080501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Sales Process</a:t>
            </a:r>
          </a:p>
        </p:txBody>
      </p:sp>
      <p:sp>
        <p:nvSpPr>
          <p:cNvPr id="3" name="Content Placeholder 2"/>
          <p:cNvSpPr>
            <a:spLocks noGrp="1"/>
          </p:cNvSpPr>
          <p:nvPr>
            <p:ph idx="1"/>
          </p:nvPr>
        </p:nvSpPr>
        <p:spPr/>
        <p:txBody>
          <a:bodyPr>
            <a:normAutofit/>
          </a:bodyPr>
          <a:lstStyle/>
          <a:p>
            <a:r>
              <a:rPr lang="en-US" dirty="0"/>
              <a:t>Build Rapport</a:t>
            </a:r>
          </a:p>
          <a:p>
            <a:pPr lvl="1"/>
            <a:r>
              <a:rPr lang="en-US" dirty="0"/>
              <a:t>Build Credibility</a:t>
            </a:r>
          </a:p>
          <a:p>
            <a:r>
              <a:rPr lang="en-US" dirty="0"/>
              <a:t>Identify the Pain / Issue / Goal</a:t>
            </a:r>
          </a:p>
          <a:p>
            <a:r>
              <a:rPr lang="en-US" dirty="0"/>
              <a:t>Provide Solutions</a:t>
            </a:r>
          </a:p>
          <a:p>
            <a:r>
              <a:rPr lang="en-US" b="1" dirty="0"/>
              <a:t>Overcome Sales Objections</a:t>
            </a:r>
          </a:p>
          <a:p>
            <a:r>
              <a:rPr lang="en-US" dirty="0"/>
              <a:t>Appeal to Motives</a:t>
            </a:r>
          </a:p>
          <a:p>
            <a:r>
              <a:rPr lang="en-US" dirty="0"/>
              <a:t>Gain Commitment</a:t>
            </a:r>
          </a:p>
          <a:p>
            <a:r>
              <a:rPr lang="en-US" dirty="0"/>
              <a:t>Close the Sale</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12</a:t>
            </a:fld>
            <a:endParaRPr lang="en-US" dirty="0"/>
          </a:p>
        </p:txBody>
      </p:sp>
    </p:spTree>
    <p:extLst>
      <p:ext uri="{BB962C8B-B14F-4D97-AF65-F5344CB8AC3E}">
        <p14:creationId xmlns:p14="http://schemas.microsoft.com/office/powerpoint/2010/main" val="2410476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Overcome Sales Objectives</a:t>
            </a:r>
          </a:p>
        </p:txBody>
      </p:sp>
      <p:sp>
        <p:nvSpPr>
          <p:cNvPr id="3" name="Content Placeholder 2"/>
          <p:cNvSpPr>
            <a:spLocks noGrp="1"/>
          </p:cNvSpPr>
          <p:nvPr>
            <p:ph idx="1"/>
          </p:nvPr>
        </p:nvSpPr>
        <p:spPr/>
        <p:txBody>
          <a:bodyPr/>
          <a:lstStyle/>
          <a:p>
            <a:r>
              <a:rPr lang="en-US" dirty="0"/>
              <a:t>Ariana Elsie McNally – </a:t>
            </a:r>
          </a:p>
          <a:p>
            <a:pPr lvl="1"/>
            <a:r>
              <a:rPr lang="en-US" dirty="0"/>
              <a:t>Former Sales Manager &amp; Sales Trainer for Xerox Canada</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13</a:t>
            </a:fld>
            <a:endParaRPr lang="en-US" dirty="0"/>
          </a:p>
        </p:txBody>
      </p:sp>
    </p:spTree>
    <p:extLst>
      <p:ext uri="{BB962C8B-B14F-4D97-AF65-F5344CB8AC3E}">
        <p14:creationId xmlns:p14="http://schemas.microsoft.com/office/powerpoint/2010/main" val="4012259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Sales Process</a:t>
            </a:r>
          </a:p>
        </p:txBody>
      </p:sp>
      <p:sp>
        <p:nvSpPr>
          <p:cNvPr id="3" name="Content Placeholder 2"/>
          <p:cNvSpPr>
            <a:spLocks noGrp="1"/>
          </p:cNvSpPr>
          <p:nvPr>
            <p:ph idx="1"/>
          </p:nvPr>
        </p:nvSpPr>
        <p:spPr/>
        <p:txBody>
          <a:bodyPr>
            <a:normAutofit/>
          </a:bodyPr>
          <a:lstStyle/>
          <a:p>
            <a:r>
              <a:rPr lang="en-US" b="1" dirty="0"/>
              <a:t>Build Rapport</a:t>
            </a:r>
          </a:p>
          <a:p>
            <a:pPr lvl="1"/>
            <a:r>
              <a:rPr lang="en-US" b="1" dirty="0"/>
              <a:t>Build Credibility</a:t>
            </a:r>
          </a:p>
          <a:p>
            <a:r>
              <a:rPr lang="en-US" dirty="0"/>
              <a:t>Identify the Pain / Issue / Goal</a:t>
            </a:r>
          </a:p>
          <a:p>
            <a:r>
              <a:rPr lang="en-US" dirty="0"/>
              <a:t>Provide Solutions</a:t>
            </a:r>
          </a:p>
          <a:p>
            <a:r>
              <a:rPr lang="en-US" dirty="0"/>
              <a:t>Overcome Sales Objections</a:t>
            </a:r>
          </a:p>
          <a:p>
            <a:r>
              <a:rPr lang="en-US" dirty="0"/>
              <a:t>Appeal to Motives</a:t>
            </a:r>
          </a:p>
          <a:p>
            <a:r>
              <a:rPr lang="en-US" dirty="0"/>
              <a:t>Gain Commitment</a:t>
            </a:r>
          </a:p>
          <a:p>
            <a:r>
              <a:rPr lang="en-US" dirty="0"/>
              <a:t>Close the Sale</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14</a:t>
            </a:fld>
            <a:endParaRPr lang="en-US" dirty="0"/>
          </a:p>
        </p:txBody>
      </p:sp>
    </p:spTree>
    <p:extLst>
      <p:ext uri="{BB962C8B-B14F-4D97-AF65-F5344CB8AC3E}">
        <p14:creationId xmlns:p14="http://schemas.microsoft.com/office/powerpoint/2010/main" val="1834574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 Rapport</a:t>
            </a:r>
          </a:p>
        </p:txBody>
      </p:sp>
      <p:sp>
        <p:nvSpPr>
          <p:cNvPr id="3" name="Content Placeholder 2"/>
          <p:cNvSpPr>
            <a:spLocks noGrp="1"/>
          </p:cNvSpPr>
          <p:nvPr>
            <p:ph idx="1"/>
          </p:nvPr>
        </p:nvSpPr>
        <p:spPr/>
        <p:txBody>
          <a:bodyPr/>
          <a:lstStyle/>
          <a:p>
            <a:r>
              <a:rPr lang="en-US" dirty="0"/>
              <a:t>Listen Deeply</a:t>
            </a:r>
          </a:p>
          <a:p>
            <a:r>
              <a:rPr lang="en-US" dirty="0"/>
              <a:t>Acknowledge &amp; Compliment Them</a:t>
            </a:r>
          </a:p>
          <a:p>
            <a:r>
              <a:rPr lang="en-US" dirty="0"/>
              <a:t>Make them Feel Important</a:t>
            </a:r>
          </a:p>
          <a:p>
            <a:r>
              <a:rPr lang="en-US" dirty="0"/>
              <a:t>Show that You Care</a:t>
            </a:r>
          </a:p>
          <a:p>
            <a:r>
              <a:rPr lang="en-US" dirty="0"/>
              <a:t>Find  &amp; Identify Things In Common</a:t>
            </a:r>
          </a:p>
          <a:p>
            <a:r>
              <a:rPr lang="en-US" dirty="0"/>
              <a:t>Let Them Know You Have Personal Experience with their Pain/ Issue / Goal</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15</a:t>
            </a:fld>
            <a:endParaRPr lang="en-US" dirty="0"/>
          </a:p>
        </p:txBody>
      </p:sp>
    </p:spTree>
    <p:extLst>
      <p:ext uri="{BB962C8B-B14F-4D97-AF65-F5344CB8AC3E}">
        <p14:creationId xmlns:p14="http://schemas.microsoft.com/office/powerpoint/2010/main" val="2432669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Find Things In Common &amp; Share</a:t>
            </a:r>
            <a:endParaRPr lang="en-US" dirty="0"/>
          </a:p>
        </p:txBody>
      </p:sp>
      <p:sp>
        <p:nvSpPr>
          <p:cNvPr id="3" name="Content Placeholder 2"/>
          <p:cNvSpPr>
            <a:spLocks noGrp="1"/>
          </p:cNvSpPr>
          <p:nvPr>
            <p:ph idx="1"/>
          </p:nvPr>
        </p:nvSpPr>
        <p:spPr/>
        <p:txBody>
          <a:bodyPr/>
          <a:lstStyle/>
          <a:p>
            <a:r>
              <a:rPr lang="en-US" dirty="0"/>
              <a:t>Review LinkedIn Profile If Possible Prior to the Call</a:t>
            </a:r>
          </a:p>
          <a:p>
            <a:pPr lvl="1"/>
            <a:r>
              <a:rPr lang="en-US" dirty="0"/>
              <a:t>Connections</a:t>
            </a:r>
          </a:p>
          <a:p>
            <a:pPr lvl="1"/>
            <a:r>
              <a:rPr lang="en-US" dirty="0"/>
              <a:t>University</a:t>
            </a:r>
          </a:p>
          <a:p>
            <a:pPr lvl="1"/>
            <a:r>
              <a:rPr lang="en-US" dirty="0"/>
              <a:t>Companies</a:t>
            </a:r>
          </a:p>
          <a:p>
            <a:pPr lvl="1"/>
            <a:r>
              <a:rPr lang="en-US" dirty="0"/>
              <a:t>Job Type</a:t>
            </a:r>
          </a:p>
          <a:p>
            <a:pPr lvl="1"/>
            <a:r>
              <a:rPr lang="en-US" dirty="0"/>
              <a:t>Industry</a:t>
            </a:r>
          </a:p>
          <a:p>
            <a:r>
              <a:rPr lang="en-US" dirty="0"/>
              <a:t>At the Beginning of the Conversation </a:t>
            </a:r>
          </a:p>
          <a:p>
            <a:pPr lvl="1"/>
            <a:r>
              <a:rPr lang="en-US" dirty="0"/>
              <a:t>Brief Comments about Things they Share</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16</a:t>
            </a:fld>
            <a:endParaRPr lang="en-US" dirty="0"/>
          </a:p>
        </p:txBody>
      </p:sp>
    </p:spTree>
    <p:extLst>
      <p:ext uri="{BB962C8B-B14F-4D97-AF65-F5344CB8AC3E}">
        <p14:creationId xmlns:p14="http://schemas.microsoft.com/office/powerpoint/2010/main" val="2103250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 Them Know You Have Personal Experience with their Pain/ Issue / Goal</a:t>
            </a:r>
            <a:endParaRPr lang="en-US" dirty="0"/>
          </a:p>
        </p:txBody>
      </p:sp>
      <p:sp>
        <p:nvSpPr>
          <p:cNvPr id="3" name="Content Placeholder 2"/>
          <p:cNvSpPr>
            <a:spLocks noGrp="1"/>
          </p:cNvSpPr>
          <p:nvPr>
            <p:ph idx="1"/>
          </p:nvPr>
        </p:nvSpPr>
        <p:spPr>
          <a:xfrm>
            <a:off x="1885949" y="1752146"/>
            <a:ext cx="9481457" cy="4464095"/>
          </a:xfrm>
        </p:spPr>
        <p:txBody>
          <a:bodyPr>
            <a:normAutofit fontScale="85000" lnSpcReduction="20000"/>
          </a:bodyPr>
          <a:lstStyle/>
          <a:p>
            <a:r>
              <a:rPr lang="en-US" dirty="0"/>
              <a:t>I worked in a male dominated industry for years as well (Aerospace).  It was hard, but was able to find a way to excel.</a:t>
            </a:r>
          </a:p>
          <a:p>
            <a:r>
              <a:rPr lang="en-US" dirty="0"/>
              <a:t>There was a VP at the company, that when first introduced to me asked if I was a secretary (which wasn’t the case).  </a:t>
            </a:r>
          </a:p>
          <a:p>
            <a:r>
              <a:rPr lang="en-US" dirty="0"/>
              <a:t>Then, when my boss went to send me on a business trip, he said, we don’t send women on business trips.</a:t>
            </a:r>
          </a:p>
          <a:p>
            <a:r>
              <a:rPr lang="en-US" dirty="0"/>
              <a:t>5 years later, when I went to leave the company, he called in from sick leave for treatment for cancer and said, “offer Donna any management position she wants.  We can’t keep losing our best talent.”</a:t>
            </a:r>
          </a:p>
          <a:p>
            <a:pPr lvl="1"/>
            <a:r>
              <a:rPr lang="en-US" dirty="0"/>
              <a:t>I overcame the situation by: studying how the men interacted and finding things I could do naturally that were similar, getting a male mentor who could help me understand the behaviors and politics, and asking for time with the VP to present ideas and how the business could be improved.</a:t>
            </a:r>
          </a:p>
          <a:p>
            <a:r>
              <a:rPr lang="en-US" dirty="0"/>
              <a:t>I know that Coaching can help you make similar shifts that will increase your ability to succeed in a male dominated industry.</a:t>
            </a:r>
          </a:p>
          <a:p>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17</a:t>
            </a:fld>
            <a:endParaRPr lang="en-US" dirty="0"/>
          </a:p>
        </p:txBody>
      </p:sp>
    </p:spTree>
    <p:extLst>
      <p:ext uri="{BB962C8B-B14F-4D97-AF65-F5344CB8AC3E}">
        <p14:creationId xmlns:p14="http://schemas.microsoft.com/office/powerpoint/2010/main" val="1961543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 Them Know You Have Personal Experience with their Pain/ Issue / Goal</a:t>
            </a:r>
            <a:endParaRPr lang="en-US" dirty="0"/>
          </a:p>
        </p:txBody>
      </p:sp>
      <p:sp>
        <p:nvSpPr>
          <p:cNvPr id="3" name="Content Placeholder 2"/>
          <p:cNvSpPr>
            <a:spLocks noGrp="1"/>
          </p:cNvSpPr>
          <p:nvPr>
            <p:ph idx="1"/>
          </p:nvPr>
        </p:nvSpPr>
        <p:spPr/>
        <p:txBody>
          <a:bodyPr>
            <a:normAutofit fontScale="92500" lnSpcReduction="20000"/>
          </a:bodyPr>
          <a:lstStyle/>
          <a:p>
            <a:r>
              <a:rPr lang="en-US" dirty="0"/>
              <a:t>I used to get very nervous doing presentations as well, but I overcame it.  My hands would shake and I would loose my place.</a:t>
            </a:r>
          </a:p>
          <a:p>
            <a:r>
              <a:rPr lang="en-US" dirty="0"/>
              <a:t>I worked with my Coach over the years to overcome it.</a:t>
            </a:r>
          </a:p>
          <a:p>
            <a:r>
              <a:rPr lang="en-US" dirty="0"/>
              <a:t>My Coach supported me in delving deep into what was causing my nervousness.  One cause was a teacher who told me I wasn’t a good public speaker.  Another thing that was holding me back was that I was made fun of once when I was doing a book report in school.</a:t>
            </a:r>
          </a:p>
          <a:p>
            <a:r>
              <a:rPr lang="en-US" dirty="0"/>
              <a:t>My Coach helped me identify these issues, and the beliefs that went with them and replace them with positive beliefs in myself.  We also came up with some breathing techniques and other strategies that helped.  Today I rarely get nervous.  I know Coaching will help you do the same.</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18</a:t>
            </a:fld>
            <a:endParaRPr lang="en-US" dirty="0"/>
          </a:p>
        </p:txBody>
      </p:sp>
    </p:spTree>
    <p:extLst>
      <p:ext uri="{BB962C8B-B14F-4D97-AF65-F5344CB8AC3E}">
        <p14:creationId xmlns:p14="http://schemas.microsoft.com/office/powerpoint/2010/main" val="3354976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 Them Know You Have Personal Experience with their Pain/ Issue / Goal</a:t>
            </a:r>
            <a:endParaRPr lang="en-US" dirty="0"/>
          </a:p>
        </p:txBody>
      </p:sp>
      <p:sp>
        <p:nvSpPr>
          <p:cNvPr id="3" name="Content Placeholder 2"/>
          <p:cNvSpPr>
            <a:spLocks noGrp="1"/>
          </p:cNvSpPr>
          <p:nvPr>
            <p:ph idx="1"/>
          </p:nvPr>
        </p:nvSpPr>
        <p:spPr/>
        <p:txBody>
          <a:bodyPr>
            <a:normAutofit lnSpcReduction="10000"/>
          </a:bodyPr>
          <a:lstStyle/>
          <a:p>
            <a:r>
              <a:rPr lang="en-US" dirty="0"/>
              <a:t>You’ve:</a:t>
            </a:r>
          </a:p>
          <a:p>
            <a:pPr lvl="1"/>
            <a:r>
              <a:rPr lang="en-US" dirty="0"/>
              <a:t>Experienced the same challenge</a:t>
            </a:r>
          </a:p>
          <a:p>
            <a:pPr lvl="2"/>
            <a:r>
              <a:rPr lang="en-US" dirty="0"/>
              <a:t>Overcome a similar obstacle</a:t>
            </a:r>
          </a:p>
          <a:p>
            <a:pPr lvl="2"/>
            <a:r>
              <a:rPr lang="en-US" dirty="0"/>
              <a:t>You’ve worked with your Coach on a similar situation</a:t>
            </a:r>
          </a:p>
          <a:p>
            <a:pPr lvl="1"/>
            <a:r>
              <a:rPr lang="en-US" dirty="0"/>
              <a:t>Done their job</a:t>
            </a:r>
          </a:p>
          <a:p>
            <a:pPr lvl="1"/>
            <a:r>
              <a:rPr lang="en-US" dirty="0"/>
              <a:t>Done a related job</a:t>
            </a:r>
          </a:p>
          <a:p>
            <a:pPr lvl="1"/>
            <a:r>
              <a:rPr lang="en-US" dirty="0"/>
              <a:t>Worked in their industry or a related industry</a:t>
            </a:r>
          </a:p>
          <a:p>
            <a:pPr lvl="1"/>
            <a:r>
              <a:rPr lang="en-US" dirty="0"/>
              <a:t>Studied something in school that relates</a:t>
            </a:r>
          </a:p>
          <a:p>
            <a:pPr lvl="1"/>
            <a:r>
              <a:rPr lang="en-US" dirty="0"/>
              <a:t>Done a similar thing for an association or charity</a:t>
            </a:r>
          </a:p>
          <a:p>
            <a:pPr lvl="1"/>
            <a:r>
              <a:rPr lang="en-US" dirty="0"/>
              <a:t>Helped a client overcome the same challenge</a:t>
            </a:r>
          </a:p>
          <a:p>
            <a:pPr lvl="1"/>
            <a:endParaRPr lang="en-US" dirty="0"/>
          </a:p>
          <a:p>
            <a:pPr lvl="1"/>
            <a:r>
              <a:rPr lang="en-US" dirty="0"/>
              <a:t>A family member has done the same job</a:t>
            </a:r>
          </a:p>
          <a:p>
            <a:pPr lvl="1"/>
            <a:endParaRPr lang="en-US" dirty="0"/>
          </a:p>
          <a:p>
            <a:pPr lvl="1"/>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19</a:t>
            </a:fld>
            <a:endParaRPr lang="en-US" dirty="0"/>
          </a:p>
        </p:txBody>
      </p:sp>
    </p:spTree>
    <p:extLst>
      <p:ext uri="{BB962C8B-B14F-4D97-AF65-F5344CB8AC3E}">
        <p14:creationId xmlns:p14="http://schemas.microsoft.com/office/powerpoint/2010/main" val="1415545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Quarterly All Hands Meetings – Future Topics</a:t>
            </a:r>
          </a:p>
        </p:txBody>
      </p:sp>
      <p:sp>
        <p:nvSpPr>
          <p:cNvPr id="3" name="Content Placeholder 2"/>
          <p:cNvSpPr>
            <a:spLocks noGrp="1"/>
          </p:cNvSpPr>
          <p:nvPr>
            <p:ph idx="1"/>
          </p:nvPr>
        </p:nvSpPr>
        <p:spPr/>
        <p:txBody>
          <a:bodyPr>
            <a:normAutofit/>
          </a:bodyPr>
          <a:lstStyle/>
          <a:p>
            <a:r>
              <a:rPr lang="en-US" dirty="0"/>
              <a:t>Sales Skills Part 2</a:t>
            </a:r>
          </a:p>
          <a:p>
            <a:r>
              <a:rPr lang="en-US" dirty="0"/>
              <a:t>Review of Donna Schilder.com Resources:</a:t>
            </a:r>
          </a:p>
          <a:p>
            <a:pPr lvl="1"/>
            <a:r>
              <a:rPr lang="en-US" dirty="0">
                <a:hlinkClick r:id="rId2"/>
              </a:rPr>
              <a:t>Leadership </a:t>
            </a:r>
            <a:endParaRPr lang="en-US" dirty="0"/>
          </a:p>
          <a:p>
            <a:pPr lvl="1"/>
            <a:r>
              <a:rPr lang="en-US" dirty="0">
                <a:hlinkClick r:id="rId3"/>
              </a:rPr>
              <a:t>Life Improvement / Happiness Resources </a:t>
            </a:r>
            <a:endParaRPr lang="en-US" dirty="0"/>
          </a:p>
          <a:p>
            <a:pPr lvl="1"/>
            <a:r>
              <a:rPr lang="en-US" dirty="0">
                <a:hlinkClick r:id="rId4"/>
              </a:rPr>
              <a:t>Personal Goal Setting Process - E-Book</a:t>
            </a:r>
            <a:endParaRPr lang="en-US" dirty="0"/>
          </a:p>
          <a:p>
            <a:r>
              <a:rPr lang="en-US" dirty="0"/>
              <a:t>Glacier Point Solutions, Inc. Branding &amp; Processes</a:t>
            </a:r>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20</a:t>
            </a:fld>
            <a:endParaRPr lang="en-US" dirty="0"/>
          </a:p>
        </p:txBody>
      </p:sp>
    </p:spTree>
    <p:extLst>
      <p:ext uri="{BB962C8B-B14F-4D97-AF65-F5344CB8AC3E}">
        <p14:creationId xmlns:p14="http://schemas.microsoft.com/office/powerpoint/2010/main" val="2090376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Glacier Point Solutions, Inc. Coaching – Services Offered</a:t>
            </a:r>
          </a:p>
        </p:txBody>
      </p:sp>
      <p:sp>
        <p:nvSpPr>
          <p:cNvPr id="3" name="Content Placeholder 2"/>
          <p:cNvSpPr>
            <a:spLocks noGrp="1"/>
          </p:cNvSpPr>
          <p:nvPr>
            <p:ph idx="1"/>
          </p:nvPr>
        </p:nvSpPr>
        <p:spPr/>
        <p:txBody>
          <a:bodyPr>
            <a:normAutofit/>
          </a:bodyPr>
          <a:lstStyle/>
          <a:p>
            <a:r>
              <a:rPr lang="en-US" dirty="0"/>
              <a:t>Executive Coaching</a:t>
            </a:r>
          </a:p>
          <a:p>
            <a:r>
              <a:rPr lang="en-US" dirty="0"/>
              <a:t>Career Coaching</a:t>
            </a:r>
          </a:p>
          <a:p>
            <a:r>
              <a:rPr lang="en-US" dirty="0"/>
              <a:t>Job Search Coaching</a:t>
            </a:r>
          </a:p>
          <a:p>
            <a:r>
              <a:rPr lang="en-US" dirty="0"/>
              <a:t>Small Business Coaching</a:t>
            </a:r>
          </a:p>
          <a:p>
            <a:r>
              <a:rPr lang="en-US" dirty="0"/>
              <a:t>Sales Coaching</a:t>
            </a:r>
          </a:p>
          <a:p>
            <a:r>
              <a:rPr lang="en-US" dirty="0"/>
              <a:t>Life Coaching</a:t>
            </a:r>
          </a:p>
          <a:p>
            <a:r>
              <a:rPr lang="en-US" dirty="0"/>
              <a:t>Mentor Coaching</a:t>
            </a:r>
          </a:p>
          <a:p>
            <a:r>
              <a:rPr lang="en-US" dirty="0"/>
              <a:t>Training</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21</a:t>
            </a:fld>
            <a:endParaRPr lang="en-US" dirty="0"/>
          </a:p>
        </p:txBody>
      </p:sp>
    </p:spTree>
    <p:extLst>
      <p:ext uri="{BB962C8B-B14F-4D97-AF65-F5344CB8AC3E}">
        <p14:creationId xmlns:p14="http://schemas.microsoft.com/office/powerpoint/2010/main" val="276247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Glacier Point Solutions, Inc. Executive Coaching</a:t>
            </a:r>
          </a:p>
        </p:txBody>
      </p:sp>
      <p:sp>
        <p:nvSpPr>
          <p:cNvPr id="3" name="Content Placeholder 2"/>
          <p:cNvSpPr>
            <a:spLocks noGrp="1"/>
          </p:cNvSpPr>
          <p:nvPr>
            <p:ph idx="1"/>
          </p:nvPr>
        </p:nvSpPr>
        <p:spPr/>
        <p:txBody>
          <a:bodyPr>
            <a:normAutofit/>
          </a:bodyPr>
          <a:lstStyle/>
          <a:p>
            <a:r>
              <a:rPr lang="en-US" dirty="0"/>
              <a:t>Our mission is to help our corporate and non-profit clients  create a culture that’s inspiring and innovative, and leaders who are encouraging, assertive, and effective. </a:t>
            </a:r>
          </a:p>
          <a:p>
            <a:r>
              <a:rPr lang="en-US" dirty="0"/>
              <a:t>We support companies in offering Leadership Coaching Programs that are more impactful than Coaching one Leader at a time and offer ongoing support to leaders as needed. </a:t>
            </a:r>
          </a:p>
          <a:p>
            <a:endParaRPr lang="en-US" dirty="0"/>
          </a:p>
          <a:p>
            <a:endParaRPr lang="en-US" dirty="0"/>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22</a:t>
            </a:fld>
            <a:endParaRPr lang="en-US" dirty="0"/>
          </a:p>
        </p:txBody>
      </p:sp>
    </p:spTree>
    <p:extLst>
      <p:ext uri="{BB962C8B-B14F-4D97-AF65-F5344CB8AC3E}">
        <p14:creationId xmlns:p14="http://schemas.microsoft.com/office/powerpoint/2010/main" val="1542879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to Engaging Glacier Point Solutions, Inc.</a:t>
            </a:r>
          </a:p>
        </p:txBody>
      </p:sp>
      <p:sp>
        <p:nvSpPr>
          <p:cNvPr id="3" name="Content Placeholder 2"/>
          <p:cNvSpPr>
            <a:spLocks noGrp="1"/>
          </p:cNvSpPr>
          <p:nvPr>
            <p:ph idx="1"/>
          </p:nvPr>
        </p:nvSpPr>
        <p:spPr/>
        <p:txBody>
          <a:bodyPr>
            <a:normAutofit/>
          </a:bodyPr>
          <a:lstStyle/>
          <a:p>
            <a:r>
              <a:rPr lang="en-US" dirty="0"/>
              <a:t>One-stop shop providing multiple Leadership/Executive Coaches </a:t>
            </a:r>
          </a:p>
          <a:p>
            <a:pPr lvl="1"/>
            <a:r>
              <a:rPr lang="en-US" dirty="0"/>
              <a:t>Creates simplicity for the organization </a:t>
            </a:r>
          </a:p>
          <a:p>
            <a:pPr lvl="1"/>
            <a:r>
              <a:rPr lang="en-US" dirty="0"/>
              <a:t>Creates trust for coached leaders</a:t>
            </a:r>
          </a:p>
          <a:p>
            <a:pPr lvl="1"/>
            <a:r>
              <a:rPr lang="en-US" dirty="0"/>
              <a:t>Creates ability to match Coach to Leader’s needs and style</a:t>
            </a:r>
          </a:p>
          <a:p>
            <a:r>
              <a:rPr lang="en-US" dirty="0"/>
              <a:t>Experienced, proven Coaches</a:t>
            </a:r>
          </a:p>
          <a:p>
            <a:r>
              <a:rPr lang="en-US" dirty="0"/>
              <a:t>Coaches have Leadership experience with Corporations and Non-Profits</a:t>
            </a:r>
          </a:p>
          <a:p>
            <a:endParaRPr lang="en-US" dirty="0"/>
          </a:p>
        </p:txBody>
      </p:sp>
      <p:sp>
        <p:nvSpPr>
          <p:cNvPr id="4" name="Date Placeholder 3"/>
          <p:cNvSpPr>
            <a:spLocks noGrp="1"/>
          </p:cNvSpPr>
          <p:nvPr>
            <p:ph type="dt" sz="half" idx="10"/>
          </p:nvPr>
        </p:nvSpPr>
        <p:spPr/>
        <p:txBody>
          <a:bodyPr/>
          <a:lstStyle/>
          <a:p>
            <a:fld id="{FD75438E-6C70-4A91-AF54-CBF581B8A9D7}" type="datetime1">
              <a:rPr lang="en-US" smtClean="0"/>
              <a:t>3/9/2017</a:t>
            </a:fld>
            <a:r>
              <a:rPr lang="en-US"/>
              <a:t> GlacierPointSolutions.com ~ Donna Schilder, President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t>23</a:t>
            </a:fld>
            <a:endParaRPr lang="en-US"/>
          </a:p>
        </p:txBody>
      </p:sp>
    </p:spTree>
    <p:extLst>
      <p:ext uri="{BB962C8B-B14F-4D97-AF65-F5344CB8AC3E}">
        <p14:creationId xmlns:p14="http://schemas.microsoft.com/office/powerpoint/2010/main" val="1261877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Glacier Point Solutions, Inc.:</a:t>
            </a:r>
          </a:p>
        </p:txBody>
      </p:sp>
      <p:sp>
        <p:nvSpPr>
          <p:cNvPr id="3" name="Content Placeholder 2"/>
          <p:cNvSpPr>
            <a:spLocks noGrp="1"/>
          </p:cNvSpPr>
          <p:nvPr>
            <p:ph idx="1"/>
          </p:nvPr>
        </p:nvSpPr>
        <p:spPr/>
        <p:txBody>
          <a:bodyPr>
            <a:normAutofit fontScale="55000" lnSpcReduction="20000"/>
          </a:bodyPr>
          <a:lstStyle/>
          <a:p>
            <a:pPr marL="0" indent="0" algn="ctr">
              <a:buNone/>
            </a:pPr>
            <a:endParaRPr lang="en-US" sz="8600" dirty="0"/>
          </a:p>
          <a:p>
            <a:pPr marL="0" indent="0" algn="ctr">
              <a:buNone/>
            </a:pPr>
            <a:r>
              <a:rPr lang="en-US" sz="8000" dirty="0"/>
              <a:t>Thank You!!!!!</a:t>
            </a:r>
          </a:p>
          <a:p>
            <a:pPr marL="0" indent="0" algn="ctr">
              <a:buNone/>
            </a:pPr>
            <a:endParaRPr lang="en-US" sz="6000" dirty="0"/>
          </a:p>
          <a:p>
            <a:r>
              <a:rPr lang="en-US" sz="6000" dirty="0"/>
              <a:t>For all your hard work.</a:t>
            </a:r>
          </a:p>
          <a:p>
            <a:r>
              <a:rPr lang="en-US" sz="6000" dirty="0"/>
              <a:t>And, for committing time to developing your Coaching &amp; Sales skills.</a:t>
            </a:r>
          </a:p>
          <a:p>
            <a:endParaRPr lang="en-US" sz="6000" dirty="0"/>
          </a:p>
          <a:p>
            <a:pPr lvl="1"/>
            <a:r>
              <a:rPr lang="en-US" sz="5600" dirty="0"/>
              <a:t>I’m so glad you are all part of the team!</a:t>
            </a:r>
          </a:p>
        </p:txBody>
      </p:sp>
      <p:sp>
        <p:nvSpPr>
          <p:cNvPr id="4" name="Date Placeholder 3"/>
          <p:cNvSpPr>
            <a:spLocks noGrp="1"/>
          </p:cNvSpPr>
          <p:nvPr>
            <p:ph type="dt" sz="half" idx="10"/>
          </p:nvPr>
        </p:nvSpPr>
        <p:spPr/>
        <p:txBody>
          <a:bodyPr/>
          <a:lstStyle/>
          <a:p>
            <a:r>
              <a:rPr lang="en-US"/>
              <a:t>@</a:t>
            </a:r>
            <a:fld id="{181B60C6-3CD4-4FE7-B08D-3B8807C220F0}" type="datetime1">
              <a:rPr lang="en-US" smtClean="0"/>
              <a:pPr/>
              <a:t>3/9/2017</a:t>
            </a:fld>
            <a:r>
              <a:rPr lang="en-US"/>
              <a:t> Glacier Point Solutions, Inc. ~  GlacierPointSolutions.com ~ Donna Schilder ~ (562)434-7822 ~ Donna@GlacierPointSolutions.com</a:t>
            </a:r>
            <a:endParaRPr lang="en-US" dirty="0"/>
          </a:p>
        </p:txBody>
      </p:sp>
      <p:sp>
        <p:nvSpPr>
          <p:cNvPr id="5" name="Slide Number Placeholder 4"/>
          <p:cNvSpPr>
            <a:spLocks noGrp="1"/>
          </p:cNvSpPr>
          <p:nvPr>
            <p:ph type="sldNum" sz="quarter" idx="12"/>
          </p:nvPr>
        </p:nvSpPr>
        <p:spPr/>
        <p:txBody>
          <a:bodyPr/>
          <a:lstStyle/>
          <a:p>
            <a:fld id="{1CA093FF-0709-489F-960B-E0D5A32CFF65}" type="slidenum">
              <a:rPr lang="en-US" smtClean="0"/>
              <a:pPr/>
              <a:t>24</a:t>
            </a:fld>
            <a:endParaRPr lang="en-US" dirty="0"/>
          </a:p>
        </p:txBody>
      </p:sp>
    </p:spTree>
    <p:extLst>
      <p:ext uri="{BB962C8B-B14F-4D97-AF65-F5344CB8AC3E}">
        <p14:creationId xmlns:p14="http://schemas.microsoft.com/office/powerpoint/2010/main" val="2484139611"/>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42512</TotalTime>
  <Words>1807</Words>
  <Application>Microsoft Office PowerPoint</Application>
  <PresentationFormat>Widescreen</PresentationFormat>
  <Paragraphs>250</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Glacier Point Solutions, Inc. Quarterly All Hands Meeting</vt:lpstr>
      <vt:lpstr>Glacier Point Solutions, Inc. - Team </vt:lpstr>
      <vt:lpstr>Meeting Agenda</vt:lpstr>
      <vt:lpstr>Sherri Cannon, PCC </vt:lpstr>
      <vt:lpstr>2017 Glacier Point Solutions Projects</vt:lpstr>
      <vt:lpstr>2017 Projects</vt:lpstr>
      <vt:lpstr>Sales Workshop Goal:</vt:lpstr>
      <vt:lpstr>Sales Skills Development Suggestions</vt:lpstr>
      <vt:lpstr>Glacier Point Solutions – Main Sources of Sales Leads</vt:lpstr>
      <vt:lpstr>Sales Process</vt:lpstr>
      <vt:lpstr>OnBoarding Process</vt:lpstr>
      <vt:lpstr>Sales Process</vt:lpstr>
      <vt:lpstr>Overcome Sales Objectives</vt:lpstr>
      <vt:lpstr>Sales Process</vt:lpstr>
      <vt:lpstr>Build Rapport</vt:lpstr>
      <vt:lpstr>Find Things In Common &amp; Share</vt:lpstr>
      <vt:lpstr>Let Them Know You Have Personal Experience with their Pain/ Issue / Goal</vt:lpstr>
      <vt:lpstr>Let Them Know You Have Personal Experience with their Pain/ Issue / Goal</vt:lpstr>
      <vt:lpstr>Let Them Know You Have Personal Experience with their Pain/ Issue / Goal</vt:lpstr>
      <vt:lpstr>Quarterly All Hands Meetings – Future Topics</vt:lpstr>
      <vt:lpstr>Glacier Point Solutions, Inc. Coaching – Services Offered</vt:lpstr>
      <vt:lpstr>Glacier Point Solutions, Inc. Executive Coaching</vt:lpstr>
      <vt:lpstr>Benefits to Engaging Glacier Point Solutions, Inc.</vt:lpstr>
      <vt:lpstr>From Glacier Point Solutions, Inc.: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Schools First FCU</dc:title>
  <dc:creator>Owner</dc:creator>
  <cp:lastModifiedBy>D schilder</cp:lastModifiedBy>
  <cp:revision>170</cp:revision>
  <cp:lastPrinted>2017-03-08T01:04:43Z</cp:lastPrinted>
  <dcterms:created xsi:type="dcterms:W3CDTF">2015-05-19T19:15:11Z</dcterms:created>
  <dcterms:modified xsi:type="dcterms:W3CDTF">2017-03-10T00:29:14Z</dcterms:modified>
</cp:coreProperties>
</file>