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jpg" ContentType="image/jpe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4"/>
  </p:notesMasterIdLst>
  <p:handoutMasterIdLst>
    <p:handoutMasterId r:id="rId25"/>
  </p:handoutMasterIdLst>
  <p:sldIdLst>
    <p:sldId id="297" r:id="rId2"/>
    <p:sldId id="277" r:id="rId3"/>
    <p:sldId id="290" r:id="rId4"/>
    <p:sldId id="286" r:id="rId5"/>
    <p:sldId id="291" r:id="rId6"/>
    <p:sldId id="299" r:id="rId7"/>
    <p:sldId id="300" r:id="rId8"/>
    <p:sldId id="287" r:id="rId9"/>
    <p:sldId id="284" r:id="rId10"/>
    <p:sldId id="285" r:id="rId11"/>
    <p:sldId id="292" r:id="rId12"/>
    <p:sldId id="293" r:id="rId13"/>
    <p:sldId id="298" r:id="rId14"/>
    <p:sldId id="295" r:id="rId15"/>
    <p:sldId id="303" r:id="rId16"/>
    <p:sldId id="304" r:id="rId17"/>
    <p:sldId id="302" r:id="rId18"/>
    <p:sldId id="305" r:id="rId19"/>
    <p:sldId id="306" r:id="rId20"/>
    <p:sldId id="294" r:id="rId21"/>
    <p:sldId id="288" r:id="rId22"/>
    <p:sldId id="281" r:id="rId2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rnWhat="notes"/>
  <p:clrMru>
    <a:srgbClr val="EECF3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115" autoAdjust="0"/>
    <p:restoredTop sz="99213" autoAdjust="0"/>
  </p:normalViewPr>
  <p:slideViewPr>
    <p:cSldViewPr snapToGrid="0">
      <p:cViewPr varScale="1">
        <p:scale>
          <a:sx n="89" d="100"/>
          <a:sy n="89" d="100"/>
        </p:scale>
        <p:origin x="-456" y="-112"/>
      </p:cViewPr>
      <p:guideLst>
        <p:guide orient="horz" pos="2160"/>
        <p:guide pos="3840"/>
      </p:guideLst>
    </p:cSldViewPr>
  </p:slideViewPr>
  <p:notesTextViewPr>
    <p:cViewPr>
      <p:scale>
        <a:sx n="1" d="1"/>
        <a:sy n="1" d="1"/>
      </p:scale>
      <p:origin x="0" y="0"/>
    </p:cViewPr>
  </p:notesTextViewPr>
  <p:notesViewPr>
    <p:cSldViewPr snapToGrid="0">
      <p:cViewPr varScale="1">
        <p:scale>
          <a:sx n="88" d="100"/>
          <a:sy n="88" d="100"/>
        </p:scale>
        <p:origin x="3822" y="108"/>
      </p:cViewPr>
      <p:guideLst/>
    </p:cSldViewPr>
  </p:notes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notesMaster" Target="notesMasters/notesMaster1.xml"/><Relationship Id="rId25" Type="http://schemas.openxmlformats.org/officeDocument/2006/relationships/handoutMaster" Target="handoutMasters/handoutMaster1.xml"/><Relationship Id="rId26" Type="http://schemas.openxmlformats.org/officeDocument/2006/relationships/printerSettings" Target="printerSettings/printerSettings1.bin"/><Relationship Id="rId27" Type="http://schemas.openxmlformats.org/officeDocument/2006/relationships/presProps" Target="presProps.xml"/><Relationship Id="rId28" Type="http://schemas.openxmlformats.org/officeDocument/2006/relationships/viewProps" Target="viewProps.xml"/><Relationship Id="rId29" Type="http://schemas.openxmlformats.org/officeDocument/2006/relationships/theme" Target="theme/theme1.xml"/><Relationship Id="rId30"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4753987D-6F90-4845-855D-ADD3AB52A577}" type="datetimeFigureOut">
              <a:rPr lang="en-US" smtClean="0"/>
              <a:t>17-01-09</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6" name="Slide Number Placeholder 5"/>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C6AFCC5B-664A-4165-B292-D022E4ADE6EE}" type="slidenum">
              <a:rPr lang="en-US" b="1" smtClean="0"/>
              <a:t>‹#›</a:t>
            </a:fld>
            <a:endParaRPr lang="en-US" b="1" dirty="0"/>
          </a:p>
        </p:txBody>
      </p:sp>
    </p:spTree>
    <p:extLst>
      <p:ext uri="{BB962C8B-B14F-4D97-AF65-F5344CB8AC3E}">
        <p14:creationId xmlns:p14="http://schemas.microsoft.com/office/powerpoint/2010/main" val="78496444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E388B70-2FF6-447B-858E-5A5DA04B12D4}" type="datetimeFigureOut">
              <a:rPr lang="en-US" smtClean="0"/>
              <a:t>17-01-09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334F307-9F24-4E06-AB13-209B4F2672F3}" type="slidenum">
              <a:rPr lang="en-US" smtClean="0"/>
              <a:t>‹#›</a:t>
            </a:fld>
            <a:endParaRPr lang="en-US"/>
          </a:p>
        </p:txBody>
      </p:sp>
    </p:spTree>
    <p:extLst>
      <p:ext uri="{BB962C8B-B14F-4D97-AF65-F5344CB8AC3E}">
        <p14:creationId xmlns:p14="http://schemas.microsoft.com/office/powerpoint/2010/main" val="160857152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 Id="rId3" Type="http://schemas.openxmlformats.org/officeDocument/2006/relationships/hyperlink" Target="http://www.rightattitudes.com/2007/10/07/interviewing-skills-i-we-answers/" TargetMode="Externa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334F307-9F24-4E06-AB13-209B4F2672F3}" type="slidenum">
              <a:rPr lang="en-US" smtClean="0"/>
              <a:t>1</a:t>
            </a:fld>
            <a:endParaRPr lang="en-US"/>
          </a:p>
        </p:txBody>
      </p:sp>
    </p:spTree>
    <p:extLst>
      <p:ext uri="{BB962C8B-B14F-4D97-AF65-F5344CB8AC3E}">
        <p14:creationId xmlns:p14="http://schemas.microsoft.com/office/powerpoint/2010/main" val="249587270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334F307-9F24-4E06-AB13-209B4F2672F3}" type="slidenum">
              <a:rPr lang="en-US" smtClean="0"/>
              <a:t>2</a:t>
            </a:fld>
            <a:endParaRPr lang="en-US"/>
          </a:p>
        </p:txBody>
      </p:sp>
    </p:spTree>
    <p:extLst>
      <p:ext uri="{BB962C8B-B14F-4D97-AF65-F5344CB8AC3E}">
        <p14:creationId xmlns:p14="http://schemas.microsoft.com/office/powerpoint/2010/main" val="326997999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334F307-9F24-4E06-AB13-209B4F2672F3}" type="slidenum">
              <a:rPr lang="en-US" smtClean="0"/>
              <a:t>3</a:t>
            </a:fld>
            <a:endParaRPr lang="en-US"/>
          </a:p>
        </p:txBody>
      </p:sp>
    </p:spTree>
    <p:extLst>
      <p:ext uri="{BB962C8B-B14F-4D97-AF65-F5344CB8AC3E}">
        <p14:creationId xmlns:p14="http://schemas.microsoft.com/office/powerpoint/2010/main" val="232020358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Highlight ONE</a:t>
            </a:r>
            <a:r>
              <a:rPr lang="en-US" baseline="0" dirty="0" smtClean="0"/>
              <a:t> WORD that describes your Holiday or ONE WORD that describes </a:t>
            </a:r>
            <a:r>
              <a:rPr lang="en-US" baseline="0" smtClean="0"/>
              <a:t>your intention/how </a:t>
            </a:r>
            <a:r>
              <a:rPr lang="en-US" baseline="0" dirty="0" smtClean="0"/>
              <a:t>you want to BE in 2017.</a:t>
            </a:r>
            <a:endParaRPr lang="en-US" dirty="0"/>
          </a:p>
        </p:txBody>
      </p:sp>
      <p:sp>
        <p:nvSpPr>
          <p:cNvPr id="4" name="Slide Number Placeholder 3"/>
          <p:cNvSpPr>
            <a:spLocks noGrp="1"/>
          </p:cNvSpPr>
          <p:nvPr>
            <p:ph type="sldNum" sz="quarter" idx="10"/>
          </p:nvPr>
        </p:nvSpPr>
        <p:spPr/>
        <p:txBody>
          <a:bodyPr/>
          <a:lstStyle/>
          <a:p>
            <a:fld id="{8334F307-9F24-4E06-AB13-209B4F2672F3}" type="slidenum">
              <a:rPr lang="en-US" smtClean="0"/>
              <a:t>4</a:t>
            </a:fld>
            <a:endParaRPr lang="en-US"/>
          </a:p>
        </p:txBody>
      </p:sp>
    </p:spTree>
    <p:extLst>
      <p:ext uri="{BB962C8B-B14F-4D97-AF65-F5344CB8AC3E}">
        <p14:creationId xmlns:p14="http://schemas.microsoft.com/office/powerpoint/2010/main" val="418688065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aseline="0" dirty="0" err="1" smtClean="0">
                <a:solidFill>
                  <a:srgbClr val="FF0000"/>
                </a:solidFill>
              </a:rPr>
              <a:t>DonnaSchilder.com</a:t>
            </a:r>
            <a:r>
              <a:rPr lang="en-US" sz="1200" baseline="0" dirty="0" smtClean="0">
                <a:solidFill>
                  <a:srgbClr val="FF0000"/>
                </a:solidFill>
              </a:rPr>
              <a:t> </a:t>
            </a:r>
            <a:r>
              <a:rPr lang="mr-IN" sz="1200" baseline="0" dirty="0" smtClean="0">
                <a:solidFill>
                  <a:srgbClr val="FF0000"/>
                </a:solidFill>
              </a:rPr>
              <a:t>–</a:t>
            </a:r>
            <a:r>
              <a:rPr lang="en-US" sz="1200" baseline="0" dirty="0" smtClean="0">
                <a:solidFill>
                  <a:srgbClr val="FF0000"/>
                </a:solidFill>
              </a:rPr>
              <a:t> Manage the Mental Game of Job Search: https://</a:t>
            </a:r>
            <a:r>
              <a:rPr lang="en-US" sz="1200" baseline="0" dirty="0" err="1" smtClean="0">
                <a:solidFill>
                  <a:srgbClr val="FF0000"/>
                </a:solidFill>
              </a:rPr>
              <a:t>www.donnaschilder.com</a:t>
            </a:r>
            <a:r>
              <a:rPr lang="en-US" sz="1200" baseline="0" dirty="0" smtClean="0">
                <a:solidFill>
                  <a:srgbClr val="FF0000"/>
                </a:solidFill>
              </a:rPr>
              <a:t>/manage-the-mental-game-of-your-job-search/</a:t>
            </a:r>
          </a:p>
          <a:p>
            <a:endParaRPr lang="en-US" sz="1200" baseline="0" dirty="0" smtClean="0">
              <a:solidFill>
                <a:srgbClr val="FF0000"/>
              </a:solidFill>
            </a:endParaRPr>
          </a:p>
          <a:p>
            <a:pPr marL="0" marR="0" lvl="1" indent="0" algn="l" defTabSz="914400" rtl="0" eaLnBrk="1" fontAlgn="auto" latinLnBrk="0" hangingPunct="1">
              <a:lnSpc>
                <a:spcPct val="100000"/>
              </a:lnSpc>
              <a:spcBef>
                <a:spcPts val="0"/>
              </a:spcBef>
              <a:spcAft>
                <a:spcPts val="0"/>
              </a:spcAft>
              <a:buClrTx/>
              <a:buSzTx/>
              <a:buFontTx/>
              <a:buNone/>
              <a:tabLst/>
              <a:defRPr/>
            </a:pPr>
            <a:r>
              <a:rPr lang="en-CA" sz="1200" baseline="0" dirty="0" smtClean="0"/>
              <a:t>Entrepreneurial mindset </a:t>
            </a:r>
            <a:r>
              <a:rPr lang="mr-IN" sz="1200" baseline="0" dirty="0" smtClean="0"/>
              <a:t>–</a:t>
            </a:r>
            <a:r>
              <a:rPr lang="en-CA" sz="1200" baseline="0" dirty="0" smtClean="0"/>
              <a:t> this mindset is helpful in the overall Job Search. It helps to create a feeling of empowerment. </a:t>
            </a:r>
            <a:r>
              <a:rPr lang="en-CA" sz="1200" baseline="0" dirty="0" smtClean="0"/>
              <a:t>And leads to being proactive</a:t>
            </a:r>
            <a:r>
              <a:rPr lang="en-CA" sz="1200" baseline="0" dirty="0" smtClean="0"/>
              <a:t>. It puts the Job Searcher into the mindset that their skills &amp; experiences have value and they have a choice as to where they want to put their skills to use. It’s also helpful to get into a mindset to initiate Information Interviews.</a:t>
            </a:r>
            <a:endParaRPr lang="en-CA" sz="1200" dirty="0" smtClean="0"/>
          </a:p>
          <a:p>
            <a:endParaRPr lang="en-US" baseline="0" dirty="0" smtClean="0"/>
          </a:p>
          <a:p>
            <a:endParaRPr lang="en-US" dirty="0">
              <a:solidFill>
                <a:srgbClr val="FF0000"/>
              </a:solidFill>
            </a:endParaRPr>
          </a:p>
        </p:txBody>
      </p:sp>
      <p:sp>
        <p:nvSpPr>
          <p:cNvPr id="4" name="Slide Number Placeholder 3"/>
          <p:cNvSpPr>
            <a:spLocks noGrp="1"/>
          </p:cNvSpPr>
          <p:nvPr>
            <p:ph type="sldNum" sz="quarter" idx="10"/>
          </p:nvPr>
        </p:nvSpPr>
        <p:spPr/>
        <p:txBody>
          <a:bodyPr/>
          <a:lstStyle/>
          <a:p>
            <a:fld id="{8334F307-9F24-4E06-AB13-209B4F2672F3}" type="slidenum">
              <a:rPr lang="en-US" smtClean="0"/>
              <a:t>5</a:t>
            </a:fld>
            <a:endParaRPr lang="en-US"/>
          </a:p>
        </p:txBody>
      </p:sp>
    </p:spTree>
    <p:extLst>
      <p:ext uri="{BB962C8B-B14F-4D97-AF65-F5344CB8AC3E}">
        <p14:creationId xmlns:p14="http://schemas.microsoft.com/office/powerpoint/2010/main" val="197149447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TIP: watch Amy Cuddy talk,</a:t>
            </a:r>
            <a:r>
              <a:rPr lang="en-US" baseline="0" dirty="0" smtClean="0"/>
              <a:t> then video yourself conducting a mock interview (Could have a friend asking them question or ZOOM with the coach and being recorded)</a:t>
            </a:r>
          </a:p>
          <a:p>
            <a:endParaRPr lang="en-US" baseline="0" dirty="0" smtClean="0"/>
          </a:p>
          <a:p>
            <a:r>
              <a:rPr lang="en-US" dirty="0" smtClean="0"/>
              <a:t>(Amy is a social psychologist, author and Lecturer. Cuddy has spoken about the psychology of power, influence, nonverbal communication, and prejudice.)</a:t>
            </a:r>
            <a:endParaRPr lang="en-US" baseline="0" dirty="0" smtClean="0"/>
          </a:p>
          <a:p>
            <a:endParaRPr lang="en-US" baseline="0" dirty="0" smtClean="0"/>
          </a:p>
          <a:p>
            <a:r>
              <a:rPr lang="en-US" baseline="0" dirty="0" smtClean="0"/>
              <a:t>Link to TED Talk: https://</a:t>
            </a:r>
            <a:r>
              <a:rPr lang="en-US" baseline="0" dirty="0" err="1" smtClean="0"/>
              <a:t>www.ted.com</a:t>
            </a:r>
            <a:r>
              <a:rPr lang="en-US" baseline="0" dirty="0" smtClean="0"/>
              <a:t>/talks/</a:t>
            </a:r>
            <a:r>
              <a:rPr lang="en-US" baseline="0" dirty="0" err="1" smtClean="0"/>
              <a:t>amy_cuddy_your_body_language_shapes_who_you_are</a:t>
            </a:r>
            <a:endParaRPr lang="en-US" dirty="0"/>
          </a:p>
        </p:txBody>
      </p:sp>
      <p:sp>
        <p:nvSpPr>
          <p:cNvPr id="4" name="Slide Number Placeholder 3"/>
          <p:cNvSpPr>
            <a:spLocks noGrp="1"/>
          </p:cNvSpPr>
          <p:nvPr>
            <p:ph type="sldNum" sz="quarter" idx="10"/>
          </p:nvPr>
        </p:nvSpPr>
        <p:spPr/>
        <p:txBody>
          <a:bodyPr/>
          <a:lstStyle/>
          <a:p>
            <a:fld id="{8334F307-9F24-4E06-AB13-209B4F2672F3}" type="slidenum">
              <a:rPr lang="en-US" smtClean="0"/>
              <a:t>6</a:t>
            </a:fld>
            <a:endParaRPr lang="en-US"/>
          </a:p>
        </p:txBody>
      </p:sp>
    </p:spTree>
    <p:extLst>
      <p:ext uri="{BB962C8B-B14F-4D97-AF65-F5344CB8AC3E}">
        <p14:creationId xmlns:p14="http://schemas.microsoft.com/office/powerpoint/2010/main" val="237138225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These questions will</a:t>
            </a:r>
            <a:r>
              <a:rPr lang="en-US" baseline="0" dirty="0" smtClean="0"/>
              <a:t> help prepare for an interview. Show worksheet.</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Worksheet is great to discuss in a coaching session or can be done as pre-work.</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Worksheet is useful particularly if the Job Searcher has been out of Job Search for some time. (It’s been a long time since they’ve had to interview for a position)</a:t>
            </a:r>
            <a:endParaRPr lang="en-US" dirty="0" smtClean="0"/>
          </a:p>
          <a:p>
            <a:endParaRPr lang="en-US" dirty="0"/>
          </a:p>
        </p:txBody>
      </p:sp>
      <p:sp>
        <p:nvSpPr>
          <p:cNvPr id="4" name="Slide Number Placeholder 3"/>
          <p:cNvSpPr>
            <a:spLocks noGrp="1"/>
          </p:cNvSpPr>
          <p:nvPr>
            <p:ph type="sldNum" sz="quarter" idx="10"/>
          </p:nvPr>
        </p:nvSpPr>
        <p:spPr/>
        <p:txBody>
          <a:bodyPr/>
          <a:lstStyle/>
          <a:p>
            <a:fld id="{8334F307-9F24-4E06-AB13-209B4F2672F3}" type="slidenum">
              <a:rPr lang="en-US" smtClean="0"/>
              <a:t>7</a:t>
            </a:fld>
            <a:endParaRPr lang="en-US"/>
          </a:p>
        </p:txBody>
      </p:sp>
    </p:spTree>
    <p:extLst>
      <p:ext uri="{BB962C8B-B14F-4D97-AF65-F5344CB8AC3E}">
        <p14:creationId xmlns:p14="http://schemas.microsoft.com/office/powerpoint/2010/main" val="178315370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latin typeface="+mn-lt"/>
                <a:ea typeface="+mn-ea"/>
                <a:cs typeface="+mn-cs"/>
              </a:rPr>
              <a:t>S’ for Situation: Start your answer by providing the background of your experience. Describe the circumstances of your involvement. Provide enough detail to preface the rest of your narration.</a:t>
            </a:r>
          </a:p>
          <a:p>
            <a:r>
              <a:rPr lang="en-US" sz="1200" kern="1200" dirty="0" smtClean="0">
                <a:solidFill>
                  <a:schemeClr val="tx1"/>
                </a:solidFill>
                <a:latin typeface="+mn-lt"/>
                <a:ea typeface="+mn-ea"/>
                <a:cs typeface="+mn-cs"/>
              </a:rPr>
              <a:t>‘T’ for Task: Describe the challenge at hand and what needed to be done. Give the expected outcome and any conditions that needed to be satisfied.</a:t>
            </a:r>
          </a:p>
          <a:p>
            <a:r>
              <a:rPr lang="en-US" sz="1200" kern="1200" dirty="0" smtClean="0">
                <a:solidFill>
                  <a:schemeClr val="tx1"/>
                </a:solidFill>
                <a:latin typeface="+mn-lt"/>
                <a:ea typeface="+mn-ea"/>
                <a:cs typeface="+mn-cs"/>
              </a:rPr>
              <a:t>‘A’ for Action: Elaborate your specific action in response to the challenge. Specify analytical work, team effort or project coordination. </a:t>
            </a:r>
            <a:r>
              <a:rPr lang="en-US" sz="1200" kern="1200" dirty="0" smtClean="0">
                <a:solidFill>
                  <a:schemeClr val="tx1"/>
                </a:solidFill>
                <a:latin typeface="+mn-lt"/>
                <a:ea typeface="+mn-ea"/>
                <a:cs typeface="+mn-cs"/>
                <a:hlinkClick r:id="rId3"/>
              </a:rPr>
              <a:t>Use ‘I’ and ‘we’ statements as appropriate.</a:t>
            </a:r>
          </a:p>
          <a:p>
            <a:r>
              <a:rPr lang="en-US" sz="1200" kern="1200" dirty="0" smtClean="0">
                <a:solidFill>
                  <a:schemeClr val="tx1"/>
                </a:solidFill>
                <a:latin typeface="+mn-lt"/>
                <a:ea typeface="+mn-ea"/>
                <a:cs typeface="+mn-cs"/>
              </a:rPr>
              <a:t>‘R’ for Results: Explain the results of your efforts: what you accomplished, what you learned, how your managers and team responded, and how your organization recognized you. Wherever possible, quantify your achievements and improvements—e. g., “20% improvement in …” or “reduced manufacturing costs by 1.5 million dollars per year …”</a:t>
            </a:r>
            <a:endParaRPr lang="en-US" dirty="0" smtClean="0"/>
          </a:p>
          <a:p>
            <a:r>
              <a:rPr lang="en-US" sz="1200" kern="1200" dirty="0" smtClean="0">
                <a:solidFill>
                  <a:schemeClr val="tx1"/>
                </a:solidFill>
                <a:latin typeface="+mn-lt"/>
                <a:ea typeface="+mn-ea"/>
                <a:cs typeface="+mn-cs"/>
              </a:rPr>
              <a:t>"Describe a situation when you had to deliver excellent customer service following a complaint"</a:t>
            </a:r>
          </a:p>
          <a:p>
            <a:r>
              <a:rPr lang="en-US" sz="1200" kern="1200" dirty="0" smtClean="0">
                <a:solidFill>
                  <a:schemeClr val="tx1"/>
                </a:solidFill>
                <a:latin typeface="+mn-lt"/>
                <a:ea typeface="+mn-ea"/>
                <a:cs typeface="+mn-cs"/>
              </a:rPr>
              <a:t>• Situation: "A customer rang up complaining that they'd waited more than two weeks for a reply from our sales team regarding a product query."</a:t>
            </a:r>
          </a:p>
          <a:p>
            <a:r>
              <a:rPr lang="en-US" sz="1200" kern="1200" dirty="0" smtClean="0">
                <a:solidFill>
                  <a:schemeClr val="tx1"/>
                </a:solidFill>
                <a:latin typeface="+mn-lt"/>
                <a:ea typeface="+mn-ea"/>
                <a:cs typeface="+mn-cs"/>
              </a:rPr>
              <a:t>• Task: "I needed to address the client's immediate query and find out what went wrong in the normal process."</a:t>
            </a:r>
          </a:p>
          <a:p>
            <a:r>
              <a:rPr lang="en-US" sz="1200" kern="1200" dirty="0" smtClean="0">
                <a:solidFill>
                  <a:schemeClr val="tx1"/>
                </a:solidFill>
                <a:latin typeface="+mn-lt"/>
                <a:ea typeface="+mn-ea"/>
                <a:cs typeface="+mn-cs"/>
              </a:rPr>
              <a:t>• Activity: "I </a:t>
            </a:r>
            <a:r>
              <a:rPr lang="en-US" sz="1200" kern="1200" dirty="0" err="1" smtClean="0">
                <a:solidFill>
                  <a:schemeClr val="tx1"/>
                </a:solidFill>
                <a:latin typeface="+mn-lt"/>
                <a:ea typeface="+mn-ea"/>
                <a:cs typeface="+mn-cs"/>
              </a:rPr>
              <a:t>apologised</a:t>
            </a:r>
            <a:r>
              <a:rPr lang="en-US" sz="1200" kern="1200" dirty="0" smtClean="0">
                <a:solidFill>
                  <a:schemeClr val="tx1"/>
                </a:solidFill>
                <a:latin typeface="+mn-lt"/>
                <a:ea typeface="+mn-ea"/>
                <a:cs typeface="+mn-cs"/>
              </a:rPr>
              <a:t>, got the details and passed them to our head salesperson, who contacted the client within the hour. I investigated why the query hadn't been answered. I discovered that it was a combination of a wrong mobile number and a generic email address that wasn't being checked. I let the client know and we offered a goodwill discount on her next order."</a:t>
            </a:r>
          </a:p>
          <a:p>
            <a:r>
              <a:rPr lang="en-US" sz="1200" kern="1200" dirty="0" smtClean="0">
                <a:solidFill>
                  <a:schemeClr val="tx1"/>
                </a:solidFill>
                <a:latin typeface="+mn-lt"/>
                <a:ea typeface="+mn-ea"/>
                <a:cs typeface="+mn-cs"/>
              </a:rPr>
              <a:t>• Result: "The client not only continued to order from us but posted a positive customer service tweet.”</a:t>
            </a:r>
          </a:p>
          <a:p>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STAR </a:t>
            </a:r>
            <a:r>
              <a:rPr lang="mr-IN" sz="1200" kern="1200" dirty="0" smtClean="0">
                <a:solidFill>
                  <a:schemeClr val="tx1"/>
                </a:solidFill>
                <a:latin typeface="+mn-lt"/>
                <a:ea typeface="+mn-ea"/>
                <a:cs typeface="+mn-cs"/>
              </a:rPr>
              <a:t>–</a:t>
            </a:r>
            <a:r>
              <a:rPr lang="en-US" sz="1200" kern="1200" dirty="0" smtClean="0">
                <a:solidFill>
                  <a:schemeClr val="tx1"/>
                </a:solidFill>
                <a:latin typeface="+mn-lt"/>
                <a:ea typeface="+mn-ea"/>
                <a:cs typeface="+mn-cs"/>
              </a:rPr>
              <a:t> doesn’t have to only be used in the interview. This can be used in the follow-up</a:t>
            </a:r>
            <a:r>
              <a:rPr lang="en-US" sz="1200" kern="1200" baseline="0" dirty="0" smtClean="0">
                <a:solidFill>
                  <a:schemeClr val="tx1"/>
                </a:solidFill>
                <a:latin typeface="+mn-lt"/>
                <a:ea typeface="+mn-ea"/>
                <a:cs typeface="+mn-cs"/>
              </a:rPr>
              <a:t> email for example</a:t>
            </a:r>
            <a:r>
              <a:rPr lang="mr-IN" sz="1200" kern="1200" baseline="0" dirty="0" smtClean="0">
                <a:solidFill>
                  <a:schemeClr val="tx1"/>
                </a:solidFill>
                <a:latin typeface="+mn-lt"/>
                <a:ea typeface="+mn-ea"/>
                <a:cs typeface="+mn-cs"/>
              </a:rPr>
              <a:t>…</a:t>
            </a:r>
            <a:r>
              <a:rPr lang="en-CA" sz="1200" kern="1200" baseline="0" dirty="0" smtClean="0">
                <a:solidFill>
                  <a:schemeClr val="tx1"/>
                </a:solidFill>
                <a:latin typeface="+mn-lt"/>
                <a:ea typeface="+mn-ea"/>
                <a:cs typeface="+mn-cs"/>
              </a:rPr>
              <a:t>.how am I showing my value? Is there an opportunity to use to STAR in any interaction you have as a way  to show your value.</a:t>
            </a:r>
            <a:endParaRPr lang="en-US" dirty="0"/>
          </a:p>
        </p:txBody>
      </p:sp>
      <p:sp>
        <p:nvSpPr>
          <p:cNvPr id="4" name="Slide Number Placeholder 3"/>
          <p:cNvSpPr>
            <a:spLocks noGrp="1"/>
          </p:cNvSpPr>
          <p:nvPr>
            <p:ph type="sldNum" sz="quarter" idx="10"/>
          </p:nvPr>
        </p:nvSpPr>
        <p:spPr/>
        <p:txBody>
          <a:bodyPr/>
          <a:lstStyle/>
          <a:p>
            <a:fld id="{8334F307-9F24-4E06-AB13-209B4F2672F3}" type="slidenum">
              <a:rPr lang="en-US" smtClean="0"/>
              <a:t>8</a:t>
            </a:fld>
            <a:endParaRPr lang="en-US"/>
          </a:p>
        </p:txBody>
      </p:sp>
    </p:spTree>
    <p:extLst>
      <p:ext uri="{BB962C8B-B14F-4D97-AF65-F5344CB8AC3E}">
        <p14:creationId xmlns:p14="http://schemas.microsoft.com/office/powerpoint/2010/main" val="31043788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Resources</a:t>
            </a:r>
          </a:p>
          <a:p>
            <a:r>
              <a:rPr lang="en-US" dirty="0" err="1" smtClean="0"/>
              <a:t>DonnaSchilder.com</a:t>
            </a:r>
            <a:r>
              <a:rPr lang="en-US" baseline="0" dirty="0" smtClean="0"/>
              <a:t> </a:t>
            </a:r>
            <a:r>
              <a:rPr lang="mr-IN" baseline="0" dirty="0" smtClean="0"/>
              <a:t>–</a:t>
            </a:r>
            <a:r>
              <a:rPr lang="en-US" baseline="0" dirty="0" smtClean="0"/>
              <a:t> Mental Game of Job Search: https://</a:t>
            </a:r>
            <a:r>
              <a:rPr lang="en-US" baseline="0" dirty="0" err="1" smtClean="0"/>
              <a:t>www.donnaschilder.com</a:t>
            </a:r>
            <a:r>
              <a:rPr lang="en-US" baseline="0" dirty="0" smtClean="0"/>
              <a:t>/manage-the-mental-game-of-your-job-search/</a:t>
            </a:r>
          </a:p>
          <a:p>
            <a:r>
              <a:rPr lang="en-US" baseline="0" dirty="0" err="1" smtClean="0"/>
              <a:t>DonnaSchilder.com</a:t>
            </a:r>
            <a:r>
              <a:rPr lang="en-US" baseline="0" dirty="0" smtClean="0"/>
              <a:t> </a:t>
            </a:r>
            <a:r>
              <a:rPr lang="mr-IN" baseline="0" dirty="0" smtClean="0"/>
              <a:t>–</a:t>
            </a:r>
            <a:r>
              <a:rPr lang="en-US" baseline="0" dirty="0" smtClean="0"/>
              <a:t> Why I can’t find a Job: https://www.donnaschilder.com/why-cant-</a:t>
            </a:r>
            <a:r>
              <a:rPr lang="en-US" baseline="0" dirty="0" err="1" smtClean="0"/>
              <a:t>i</a:t>
            </a:r>
            <a:r>
              <a:rPr lang="en-US" baseline="0" dirty="0" smtClean="0"/>
              <a:t>-find-a-job/</a:t>
            </a:r>
          </a:p>
          <a:p>
            <a:endParaRPr lang="en-US" baseline="0" dirty="0" smtClean="0"/>
          </a:p>
          <a:p>
            <a:r>
              <a:rPr lang="en-US" baseline="0" dirty="0" smtClean="0"/>
              <a:t>Book Resources</a:t>
            </a:r>
          </a:p>
          <a:p>
            <a:r>
              <a:rPr lang="en-US" baseline="0" dirty="0" smtClean="0"/>
              <a:t>DonnaSchilder.com </a:t>
            </a:r>
            <a:r>
              <a:rPr lang="mr-IN" baseline="0" dirty="0" smtClean="0"/>
              <a:t>–</a:t>
            </a:r>
            <a:r>
              <a:rPr lang="en-US" baseline="0" dirty="0" smtClean="0"/>
              <a:t> click on no. 9 Recommended Reading for Job Search:  https://www.donnaschilder.com/job-search-client-page/</a:t>
            </a:r>
          </a:p>
          <a:p>
            <a:endParaRPr lang="en-US" baseline="0" dirty="0" smtClean="0"/>
          </a:p>
          <a:p>
            <a:r>
              <a:rPr lang="en-US" dirty="0" smtClean="0"/>
              <a:t>Interview</a:t>
            </a:r>
            <a:r>
              <a:rPr lang="en-US" baseline="0" dirty="0" smtClean="0"/>
              <a:t> Objectives </a:t>
            </a:r>
            <a:r>
              <a:rPr lang="mr-IN" baseline="0" dirty="0" smtClean="0"/>
              <a:t>–</a:t>
            </a:r>
            <a:r>
              <a:rPr lang="en-US" baseline="0" dirty="0" smtClean="0"/>
              <a:t> Is an opportunity to apply focus to the interview BEFORE and to objectively evaluate interview performance AFTER the interview. It’s easy to come away from an interview thinking </a:t>
            </a:r>
            <a:r>
              <a:rPr lang="mr-IN" baseline="0" dirty="0" smtClean="0"/>
              <a:t>–</a:t>
            </a:r>
            <a:r>
              <a:rPr lang="en-US" baseline="0" dirty="0" smtClean="0"/>
              <a:t> ‘that went ok’ or ‘didn’t go well at all’. By having objectives, a specific evaluation can be made against these and it helps maintain the empowered mindset of the Job Searcher. It’s a less emotional way to evaluate interview performance.</a:t>
            </a:r>
          </a:p>
          <a:p>
            <a:r>
              <a:rPr lang="en-US" baseline="0" dirty="0" smtClean="0"/>
              <a:t>Objectives are typically based on what they feel that need to do to be at their best </a:t>
            </a:r>
            <a:r>
              <a:rPr lang="mr-IN" baseline="0" dirty="0" smtClean="0"/>
              <a:t>–</a:t>
            </a:r>
            <a:r>
              <a:rPr lang="en-US" baseline="0" dirty="0" smtClean="0"/>
              <a:t> could be tied to a strength they want to ensure they highlight or something they’ve been working on:</a:t>
            </a:r>
          </a:p>
          <a:p>
            <a:pPr marL="171450" indent="-171450">
              <a:buFont typeface="Arial"/>
              <a:buChar char="•"/>
            </a:pPr>
            <a:r>
              <a:rPr lang="en-US" baseline="0" dirty="0" smtClean="0"/>
              <a:t>could be to clearly articulate their value, keep answers short, engage the interviewer more, etc.</a:t>
            </a:r>
          </a:p>
          <a:p>
            <a:pPr marL="0" indent="0">
              <a:buFont typeface="Arial"/>
              <a:buNone/>
            </a:pPr>
            <a:r>
              <a:rPr lang="en-US" baseline="0" dirty="0" smtClean="0"/>
              <a:t>Suggest setting 2-3 objectives for each Interview.</a:t>
            </a:r>
          </a:p>
          <a:p>
            <a:pPr marL="0" indent="0">
              <a:buFont typeface="Arial"/>
              <a:buNone/>
            </a:pPr>
            <a:endParaRPr lang="en-US" baseline="0" dirty="0" smtClean="0"/>
          </a:p>
          <a:p>
            <a:pPr marL="0" indent="0">
              <a:buFont typeface="Arial"/>
              <a:buNone/>
            </a:pPr>
            <a:r>
              <a:rPr lang="en-US" baseline="0" dirty="0" smtClean="0"/>
              <a:t>Shifting emotions </a:t>
            </a:r>
            <a:r>
              <a:rPr lang="mr-IN" baseline="0" dirty="0" smtClean="0"/>
              <a:t>–</a:t>
            </a:r>
            <a:r>
              <a:rPr lang="en-US" baseline="0" dirty="0" smtClean="0"/>
              <a:t> If it should happen when you are thrown by a question, what strategy to you need for you to stay on your game and tap into your intuition. E.g.. Take 3 deep breaths, pause, wear a piece of jewelry that reminds them to breath, sticky note in their portfolio to take breaths, take a stone to remind them to stay centered. What strategies will work with this client that will help them to stay calm and connected to their gut. </a:t>
            </a:r>
            <a:r>
              <a:rPr lang="en-US" b="1" u="sng" baseline="0" dirty="0" smtClean="0"/>
              <a:t>Have them practice before the interview to make sure it works! “Touchstones”</a:t>
            </a:r>
            <a:endParaRPr lang="en-US" b="1" u="sng" dirty="0" smtClean="0"/>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8334F307-9F24-4E06-AB13-209B4F2672F3}" type="slidenum">
              <a:rPr lang="en-US" smtClean="0"/>
              <a:t>9</a:t>
            </a:fld>
            <a:endParaRPr lang="en-US"/>
          </a:p>
        </p:txBody>
      </p:sp>
    </p:spTree>
    <p:extLst>
      <p:ext uri="{BB962C8B-B14F-4D97-AF65-F5344CB8AC3E}">
        <p14:creationId xmlns:p14="http://schemas.microsoft.com/office/powerpoint/2010/main" val="161808194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DonnaSchilder.com</a:t>
            </a:r>
            <a:r>
              <a:rPr lang="en-US" baseline="0" dirty="0" smtClean="0"/>
              <a:t> </a:t>
            </a:r>
            <a:r>
              <a:rPr lang="mr-IN" baseline="0" dirty="0" smtClean="0"/>
              <a:t>–</a:t>
            </a:r>
            <a:r>
              <a:rPr lang="en-US" baseline="0" dirty="0" smtClean="0"/>
              <a:t> Sample Interview Q’s: https://www.donnaschilder.com/interview-questions/</a:t>
            </a:r>
          </a:p>
          <a:p>
            <a:r>
              <a:rPr lang="en-US" baseline="0" dirty="0" smtClean="0"/>
              <a:t>(link to behavioral questions)</a:t>
            </a:r>
          </a:p>
          <a:p>
            <a:r>
              <a:rPr lang="en-US" dirty="0" smtClean="0"/>
              <a:t>DonnaSchilder.com </a:t>
            </a:r>
            <a:r>
              <a:rPr lang="mr-IN" dirty="0" smtClean="0"/>
              <a:t>–</a:t>
            </a:r>
            <a:r>
              <a:rPr lang="en-US" dirty="0" smtClean="0"/>
              <a:t> In Person Interview Checklist: https://www.donnaschilder.com/prepare-for-your-job-interviews/</a:t>
            </a:r>
          </a:p>
          <a:p>
            <a:endParaRPr lang="en-US" dirty="0" smtClean="0"/>
          </a:p>
          <a:p>
            <a:r>
              <a:rPr lang="en-US" dirty="0" smtClean="0"/>
              <a:t>Interview</a:t>
            </a:r>
            <a:r>
              <a:rPr lang="en-US" baseline="0" dirty="0" smtClean="0"/>
              <a:t> Objectives </a:t>
            </a:r>
            <a:r>
              <a:rPr lang="mr-IN" baseline="0" dirty="0" smtClean="0"/>
              <a:t>–</a:t>
            </a:r>
            <a:r>
              <a:rPr lang="en-US" baseline="0" dirty="0" smtClean="0"/>
              <a:t> Is an opportunity to apply focus to the interview and objectively evaluate interview performance AFTER the interview. It’s easy to come away from an interview thinking </a:t>
            </a:r>
            <a:r>
              <a:rPr lang="mr-IN" baseline="0" dirty="0" smtClean="0"/>
              <a:t>–</a:t>
            </a:r>
            <a:r>
              <a:rPr lang="en-US" baseline="0" dirty="0" smtClean="0"/>
              <a:t> ‘that went ok’ or ‘didn’t go well at all’ or ‘it went great’. By having objectives, an objective evaluation can be made against these and it helps maintain the empowered mindset of the Job Searcher. It’s a less emotional way to evaluate interview performance.</a:t>
            </a:r>
          </a:p>
          <a:p>
            <a:r>
              <a:rPr lang="en-US" baseline="0" dirty="0" smtClean="0"/>
              <a:t>Objectives are typically based on what they feel that need to do to be at their best </a:t>
            </a:r>
            <a:r>
              <a:rPr lang="mr-IN" baseline="0" dirty="0" smtClean="0"/>
              <a:t>–</a:t>
            </a:r>
            <a:r>
              <a:rPr lang="en-US" baseline="0" dirty="0" smtClean="0"/>
              <a:t> could be tied to a strength or something they’ve been working on:</a:t>
            </a:r>
          </a:p>
          <a:p>
            <a:pPr marL="171450" indent="-171450">
              <a:buFont typeface="Arial"/>
              <a:buChar char="•"/>
            </a:pPr>
            <a:r>
              <a:rPr lang="en-US" baseline="0" dirty="0" smtClean="0"/>
              <a:t>could be to clearly articulate their value, keep answers short, engage the interviewer more, etc.</a:t>
            </a:r>
          </a:p>
          <a:p>
            <a:pPr marL="0" indent="0">
              <a:buFont typeface="Arial"/>
              <a:buNone/>
            </a:pPr>
            <a:r>
              <a:rPr lang="en-US" baseline="0" dirty="0" smtClean="0"/>
              <a:t>Suggest setting 2-3 objectives for each Interview.</a:t>
            </a:r>
          </a:p>
          <a:p>
            <a:pPr marL="0" indent="0">
              <a:buFont typeface="Arial"/>
              <a:buNone/>
            </a:pPr>
            <a:endParaRPr lang="en-US" baseline="0" dirty="0" smtClean="0"/>
          </a:p>
          <a:p>
            <a:pPr marL="0" indent="0">
              <a:buFont typeface="Arial"/>
              <a:buNone/>
            </a:pPr>
            <a:r>
              <a:rPr lang="en-US" baseline="0" dirty="0" smtClean="0"/>
              <a:t>Optional is to provide feedback after the call in writing or record the mock interview for the client.</a:t>
            </a:r>
            <a:endParaRPr lang="en-US" dirty="0"/>
          </a:p>
        </p:txBody>
      </p:sp>
      <p:sp>
        <p:nvSpPr>
          <p:cNvPr id="4" name="Slide Number Placeholder 3"/>
          <p:cNvSpPr>
            <a:spLocks noGrp="1"/>
          </p:cNvSpPr>
          <p:nvPr>
            <p:ph type="sldNum" sz="quarter" idx="10"/>
          </p:nvPr>
        </p:nvSpPr>
        <p:spPr/>
        <p:txBody>
          <a:bodyPr/>
          <a:lstStyle/>
          <a:p>
            <a:fld id="{8334F307-9F24-4E06-AB13-209B4F2672F3}" type="slidenum">
              <a:rPr lang="en-US" smtClean="0"/>
              <a:t>10</a:t>
            </a:fld>
            <a:endParaRPr lang="en-US"/>
          </a:p>
        </p:txBody>
      </p:sp>
    </p:spTree>
    <p:extLst>
      <p:ext uri="{BB962C8B-B14F-4D97-AF65-F5344CB8AC3E}">
        <p14:creationId xmlns:p14="http://schemas.microsoft.com/office/powerpoint/2010/main" val="15865731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Phone:</a:t>
            </a:r>
          </a:p>
          <a:p>
            <a:r>
              <a:rPr lang="en-US" dirty="0" smtClean="0"/>
              <a:t>If the interviewee</a:t>
            </a:r>
            <a:r>
              <a:rPr lang="en-US" baseline="0" dirty="0" smtClean="0"/>
              <a:t> is comfortable standing and walking </a:t>
            </a:r>
            <a:r>
              <a:rPr lang="mr-IN" baseline="0" dirty="0" smtClean="0"/>
              <a:t>–</a:t>
            </a:r>
            <a:r>
              <a:rPr lang="en-US" baseline="0" dirty="0" smtClean="0"/>
              <a:t> encourage them do this during the phone interview.</a:t>
            </a:r>
          </a:p>
          <a:p>
            <a:r>
              <a:rPr lang="en-US" baseline="0" dirty="0" smtClean="0"/>
              <a:t>Turn off all potential distractions.</a:t>
            </a:r>
          </a:p>
          <a:p>
            <a:endParaRPr lang="en-US" baseline="0" dirty="0" smtClean="0"/>
          </a:p>
          <a:p>
            <a:r>
              <a:rPr lang="en-US" b="1" baseline="0" dirty="0" smtClean="0"/>
              <a:t>Panel: </a:t>
            </a:r>
          </a:p>
          <a:p>
            <a:r>
              <a:rPr lang="en-US" baseline="0" dirty="0" smtClean="0"/>
              <a:t>Ask in advance of the panel interview (ask the HR contact or Recruiter) who will be attending the Panel Interview </a:t>
            </a:r>
            <a:r>
              <a:rPr lang="mr-IN" baseline="0" dirty="0" smtClean="0"/>
              <a:t>–</a:t>
            </a:r>
            <a:r>
              <a:rPr lang="en-US" baseline="0" dirty="0" smtClean="0"/>
              <a:t> names &amp; titles. Research on LinkedIn prior to interview.</a:t>
            </a:r>
          </a:p>
          <a:p>
            <a:r>
              <a:rPr lang="en-US" baseline="0" dirty="0" smtClean="0"/>
              <a:t>Make notes of any connections. E.g.. Working with same community group, attended same school, share a connection in common, etc. </a:t>
            </a:r>
            <a:endParaRPr lang="en-US" dirty="0"/>
          </a:p>
        </p:txBody>
      </p:sp>
      <p:sp>
        <p:nvSpPr>
          <p:cNvPr id="4" name="Slide Number Placeholder 3"/>
          <p:cNvSpPr>
            <a:spLocks noGrp="1"/>
          </p:cNvSpPr>
          <p:nvPr>
            <p:ph type="sldNum" sz="quarter" idx="10"/>
          </p:nvPr>
        </p:nvSpPr>
        <p:spPr/>
        <p:txBody>
          <a:bodyPr/>
          <a:lstStyle/>
          <a:p>
            <a:fld id="{8334F307-9F24-4E06-AB13-209B4F2672F3}" type="slidenum">
              <a:rPr lang="en-US" smtClean="0"/>
              <a:t>11</a:t>
            </a:fld>
            <a:endParaRPr lang="en-US"/>
          </a:p>
        </p:txBody>
      </p:sp>
    </p:spTree>
    <p:extLst>
      <p:ext uri="{BB962C8B-B14F-4D97-AF65-F5344CB8AC3E}">
        <p14:creationId xmlns:p14="http://schemas.microsoft.com/office/powerpoint/2010/main" val="425608121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334F307-9F24-4E06-AB13-209B4F2672F3}" type="slidenum">
              <a:rPr lang="en-US" smtClean="0"/>
              <a:t>12</a:t>
            </a:fld>
            <a:endParaRPr lang="en-US"/>
          </a:p>
        </p:txBody>
      </p:sp>
    </p:spTree>
    <p:extLst>
      <p:ext uri="{BB962C8B-B14F-4D97-AF65-F5344CB8AC3E}">
        <p14:creationId xmlns:p14="http://schemas.microsoft.com/office/powerpoint/2010/main" val="425734633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DonnaSchilder.com </a:t>
            </a:r>
            <a:r>
              <a:rPr lang="mr-IN" dirty="0" smtClean="0"/>
              <a:t>–</a:t>
            </a:r>
            <a:r>
              <a:rPr lang="en-US" dirty="0" smtClean="0"/>
              <a:t> Information</a:t>
            </a:r>
            <a:r>
              <a:rPr lang="en-US" baseline="0" dirty="0" smtClean="0"/>
              <a:t> Interview: https://www.donnaschilder.com/job-search-strategies/</a:t>
            </a:r>
          </a:p>
          <a:p>
            <a:endParaRPr lang="en-US" baseline="0" dirty="0" smtClean="0"/>
          </a:p>
          <a:p>
            <a:r>
              <a:rPr lang="en-US" baseline="0" dirty="0" smtClean="0"/>
              <a:t>Preparation for Informational Interviews</a:t>
            </a:r>
            <a:br>
              <a:rPr lang="en-US" baseline="0" dirty="0" smtClean="0"/>
            </a:br>
            <a:r>
              <a:rPr lang="en-US" baseline="0" dirty="0" smtClean="0"/>
              <a:t>When you go on </a:t>
            </a:r>
            <a:r>
              <a:rPr lang="en-US" baseline="0" dirty="0" err="1" smtClean="0"/>
              <a:t>LInkedIn</a:t>
            </a:r>
            <a:r>
              <a:rPr lang="en-US" baseline="0" dirty="0" smtClean="0"/>
              <a:t> and find a contact and set up a conversation with them. You can put your cursor over the #of contacts and their contacts will pop up (if they allow people to see who they’re connected to). Using the search box, type in company, title or name of someone you’d like to meet at your target company to see who they are connected to. Capture any names and take them to your meeting. E.g.. I see you are connected to Bob Jones at ABC recruiting, would you feel comfortable doing a </a:t>
            </a:r>
            <a:r>
              <a:rPr lang="en-US" baseline="0" dirty="0" err="1" smtClean="0"/>
              <a:t>LInkedIn</a:t>
            </a:r>
            <a:r>
              <a:rPr lang="en-US" baseline="0" dirty="0" smtClean="0"/>
              <a:t> or email introduction to connect us? When would you be able to introduce us? If I don’t hear from you by Friday, may I follow up with you?</a:t>
            </a:r>
          </a:p>
          <a:p>
            <a:endParaRPr lang="en-US" baseline="0" dirty="0" smtClean="0"/>
          </a:p>
          <a:p>
            <a:r>
              <a:rPr lang="en-US" baseline="0" dirty="0" smtClean="0"/>
              <a:t>Have your top Target Company List </a:t>
            </a:r>
            <a:r>
              <a:rPr lang="mr-IN" baseline="0" dirty="0" smtClean="0"/>
              <a:t>–</a:t>
            </a:r>
            <a:r>
              <a:rPr lang="en-US" baseline="0" dirty="0" smtClean="0"/>
              <a:t> Top 20, recruiters in common, contacts in common.</a:t>
            </a:r>
            <a:endParaRPr lang="en-US" dirty="0"/>
          </a:p>
        </p:txBody>
      </p:sp>
      <p:sp>
        <p:nvSpPr>
          <p:cNvPr id="4" name="Slide Number Placeholder 3"/>
          <p:cNvSpPr>
            <a:spLocks noGrp="1"/>
          </p:cNvSpPr>
          <p:nvPr>
            <p:ph type="sldNum" sz="quarter" idx="10"/>
          </p:nvPr>
        </p:nvSpPr>
        <p:spPr/>
        <p:txBody>
          <a:bodyPr/>
          <a:lstStyle/>
          <a:p>
            <a:fld id="{8334F307-9F24-4E06-AB13-209B4F2672F3}" type="slidenum">
              <a:rPr lang="en-US" smtClean="0"/>
              <a:t>13</a:t>
            </a:fld>
            <a:endParaRPr lang="en-US"/>
          </a:p>
        </p:txBody>
      </p:sp>
    </p:spTree>
    <p:extLst>
      <p:ext uri="{BB962C8B-B14F-4D97-AF65-F5344CB8AC3E}">
        <p14:creationId xmlns:p14="http://schemas.microsoft.com/office/powerpoint/2010/main" val="11280829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Staff </a:t>
            </a:r>
            <a:r>
              <a:rPr lang="mr-IN" dirty="0" smtClean="0"/>
              <a:t>–</a:t>
            </a:r>
            <a:r>
              <a:rPr lang="en-US" dirty="0" smtClean="0"/>
              <a:t> hourly position</a:t>
            </a:r>
          </a:p>
          <a:p>
            <a:r>
              <a:rPr lang="en-US" dirty="0" smtClean="0"/>
              <a:t>Professional </a:t>
            </a:r>
            <a:r>
              <a:rPr lang="mr-IN" dirty="0" smtClean="0"/>
              <a:t>–</a:t>
            </a:r>
            <a:r>
              <a:rPr lang="en-US" dirty="0" smtClean="0"/>
              <a:t> mid-management</a:t>
            </a:r>
            <a:r>
              <a:rPr lang="en-US" baseline="0" dirty="0"/>
              <a:t> </a:t>
            </a:r>
            <a:r>
              <a:rPr lang="en-US" baseline="0" dirty="0" err="1" smtClean="0"/>
              <a:t>Eg</a:t>
            </a:r>
            <a:r>
              <a:rPr lang="en-US" baseline="0" dirty="0" smtClean="0"/>
              <a:t>. Engineer, Project Manager, Human Resources </a:t>
            </a:r>
            <a:r>
              <a:rPr lang="mr-IN" baseline="0" dirty="0" smtClean="0"/>
              <a:t>–</a:t>
            </a:r>
            <a:r>
              <a:rPr lang="en-US" baseline="0" dirty="0" smtClean="0"/>
              <a:t> on salary</a:t>
            </a:r>
          </a:p>
          <a:p>
            <a:r>
              <a:rPr lang="en-US" baseline="0" dirty="0" smtClean="0"/>
              <a:t>Executive </a:t>
            </a:r>
            <a:r>
              <a:rPr lang="mr-IN" baseline="0" dirty="0" smtClean="0"/>
              <a:t>–</a:t>
            </a:r>
            <a:r>
              <a:rPr lang="en-US" baseline="0" dirty="0" smtClean="0"/>
              <a:t> Director level or higher</a:t>
            </a:r>
            <a:endParaRPr lang="en-US" dirty="0" smtClean="0"/>
          </a:p>
        </p:txBody>
      </p:sp>
      <p:sp>
        <p:nvSpPr>
          <p:cNvPr id="4" name="Slide Number Placeholder 3"/>
          <p:cNvSpPr>
            <a:spLocks noGrp="1"/>
          </p:cNvSpPr>
          <p:nvPr>
            <p:ph type="sldNum" sz="quarter" idx="10"/>
          </p:nvPr>
        </p:nvSpPr>
        <p:spPr/>
        <p:txBody>
          <a:bodyPr/>
          <a:lstStyle/>
          <a:p>
            <a:fld id="{8334F307-9F24-4E06-AB13-209B4F2672F3}" type="slidenum">
              <a:rPr lang="en-US" smtClean="0"/>
              <a:t>14</a:t>
            </a:fld>
            <a:endParaRPr lang="en-US"/>
          </a:p>
        </p:txBody>
      </p:sp>
    </p:spTree>
    <p:extLst>
      <p:ext uri="{BB962C8B-B14F-4D97-AF65-F5344CB8AC3E}">
        <p14:creationId xmlns:p14="http://schemas.microsoft.com/office/powerpoint/2010/main" val="228378830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334F307-9F24-4E06-AB13-209B4F2672F3}" type="slidenum">
              <a:rPr lang="en-US" smtClean="0"/>
              <a:t>15</a:t>
            </a:fld>
            <a:endParaRPr lang="en-US"/>
          </a:p>
        </p:txBody>
      </p:sp>
    </p:spTree>
    <p:extLst>
      <p:ext uri="{BB962C8B-B14F-4D97-AF65-F5344CB8AC3E}">
        <p14:creationId xmlns:p14="http://schemas.microsoft.com/office/powerpoint/2010/main" val="314211345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334F307-9F24-4E06-AB13-209B4F2672F3}" type="slidenum">
              <a:rPr lang="en-US" smtClean="0"/>
              <a:t>16</a:t>
            </a:fld>
            <a:endParaRPr lang="en-US"/>
          </a:p>
        </p:txBody>
      </p:sp>
    </p:spTree>
    <p:extLst>
      <p:ext uri="{BB962C8B-B14F-4D97-AF65-F5344CB8AC3E}">
        <p14:creationId xmlns:p14="http://schemas.microsoft.com/office/powerpoint/2010/main" val="406534970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334F307-9F24-4E06-AB13-209B4F2672F3}" type="slidenum">
              <a:rPr lang="en-US" smtClean="0"/>
              <a:t>17</a:t>
            </a:fld>
            <a:endParaRPr lang="en-US"/>
          </a:p>
        </p:txBody>
      </p:sp>
    </p:spTree>
    <p:extLst>
      <p:ext uri="{BB962C8B-B14F-4D97-AF65-F5344CB8AC3E}">
        <p14:creationId xmlns:p14="http://schemas.microsoft.com/office/powerpoint/2010/main" val="270628823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334F307-9F24-4E06-AB13-209B4F2672F3}" type="slidenum">
              <a:rPr lang="en-US" smtClean="0"/>
              <a:t>18</a:t>
            </a:fld>
            <a:endParaRPr lang="en-US"/>
          </a:p>
        </p:txBody>
      </p:sp>
    </p:spTree>
    <p:extLst>
      <p:ext uri="{BB962C8B-B14F-4D97-AF65-F5344CB8AC3E}">
        <p14:creationId xmlns:p14="http://schemas.microsoft.com/office/powerpoint/2010/main" val="265385110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334F307-9F24-4E06-AB13-209B4F2672F3}" type="slidenum">
              <a:rPr lang="en-US" smtClean="0"/>
              <a:t>19</a:t>
            </a:fld>
            <a:endParaRPr lang="en-US"/>
          </a:p>
        </p:txBody>
      </p:sp>
    </p:spTree>
    <p:extLst>
      <p:ext uri="{BB962C8B-B14F-4D97-AF65-F5344CB8AC3E}">
        <p14:creationId xmlns:p14="http://schemas.microsoft.com/office/powerpoint/2010/main" val="332726121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 the Thank-You email,</a:t>
            </a:r>
            <a:r>
              <a:rPr lang="en-US" baseline="0" dirty="0" smtClean="0"/>
              <a:t> be sure you re-cap the conversation, the takeaways, and share your value of how you can solve what was discussed. Re-confirm when you’ll be following up with them. </a:t>
            </a:r>
            <a:endParaRPr lang="en-US" dirty="0"/>
          </a:p>
        </p:txBody>
      </p:sp>
      <p:sp>
        <p:nvSpPr>
          <p:cNvPr id="4" name="Slide Number Placeholder 3"/>
          <p:cNvSpPr>
            <a:spLocks noGrp="1"/>
          </p:cNvSpPr>
          <p:nvPr>
            <p:ph type="sldNum" sz="quarter" idx="10"/>
          </p:nvPr>
        </p:nvSpPr>
        <p:spPr/>
        <p:txBody>
          <a:bodyPr/>
          <a:lstStyle/>
          <a:p>
            <a:fld id="{8334F307-9F24-4E06-AB13-209B4F2672F3}" type="slidenum">
              <a:rPr lang="en-US" smtClean="0"/>
              <a:t>20</a:t>
            </a:fld>
            <a:endParaRPr lang="en-US"/>
          </a:p>
        </p:txBody>
      </p:sp>
    </p:spTree>
    <p:extLst>
      <p:ext uri="{BB962C8B-B14F-4D97-AF65-F5344CB8AC3E}">
        <p14:creationId xmlns:p14="http://schemas.microsoft.com/office/powerpoint/2010/main" val="135036788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Time check</a:t>
            </a:r>
            <a:r>
              <a:rPr lang="en-US" baseline="0" dirty="0" smtClean="0"/>
              <a:t> on this slide</a:t>
            </a:r>
            <a:endParaRPr lang="en-US" dirty="0"/>
          </a:p>
        </p:txBody>
      </p:sp>
      <p:sp>
        <p:nvSpPr>
          <p:cNvPr id="4" name="Slide Number Placeholder 3"/>
          <p:cNvSpPr>
            <a:spLocks noGrp="1"/>
          </p:cNvSpPr>
          <p:nvPr>
            <p:ph type="sldNum" sz="quarter" idx="10"/>
          </p:nvPr>
        </p:nvSpPr>
        <p:spPr/>
        <p:txBody>
          <a:bodyPr/>
          <a:lstStyle/>
          <a:p>
            <a:fld id="{8334F307-9F24-4E06-AB13-209B4F2672F3}" type="slidenum">
              <a:rPr lang="en-US" smtClean="0"/>
              <a:t>21</a:t>
            </a:fld>
            <a:endParaRPr lang="en-US"/>
          </a:p>
        </p:txBody>
      </p:sp>
    </p:spTree>
    <p:extLst>
      <p:ext uri="{BB962C8B-B14F-4D97-AF65-F5344CB8AC3E}">
        <p14:creationId xmlns:p14="http://schemas.microsoft.com/office/powerpoint/2010/main" val="133145385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334F307-9F24-4E06-AB13-209B4F2672F3}" type="slidenum">
              <a:rPr lang="en-US" smtClean="0"/>
              <a:t>22</a:t>
            </a:fld>
            <a:endParaRPr lang="en-US"/>
          </a:p>
        </p:txBody>
      </p:sp>
    </p:spTree>
    <p:extLst>
      <p:ext uri="{BB962C8B-B14F-4D97-AF65-F5344CB8AC3E}">
        <p14:creationId xmlns:p14="http://schemas.microsoft.com/office/powerpoint/2010/main" val="370373109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3.jpeg"/><Relationship Id="rId5" Type="http://schemas.openxmlformats.org/officeDocument/2006/relationships/image" Target="../media/image4.jpg"/><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6.png"/><Relationship Id="rId4" Type="http://schemas.openxmlformats.org/officeDocument/2006/relationships/image" Target="../media/image4.jpg"/><Relationship Id="rId1" Type="http://schemas.openxmlformats.org/officeDocument/2006/relationships/slideMaster" Target="../slideMasters/slideMaster1.xml"/><Relationship Id="rId2" Type="http://schemas.openxmlformats.org/officeDocument/2006/relationships/image" Target="../media/image5.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6.png"/><Relationship Id="rId4" Type="http://schemas.openxmlformats.org/officeDocument/2006/relationships/image" Target="../media/image5.png"/><Relationship Id="rId1" Type="http://schemas.openxmlformats.org/officeDocument/2006/relationships/slideMaster" Target="../slideMasters/slideMaster1.xml"/><Relationship Id="rId2" Type="http://schemas.openxmlformats.org/officeDocument/2006/relationships/image" Target="../media/image4.jp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2" name="Rectangle 11"/>
          <p:cNvSpPr/>
          <p:nvPr userDrawn="1"/>
        </p:nvSpPr>
        <p:spPr>
          <a:xfrm>
            <a:off x="2098220" y="1542030"/>
            <a:ext cx="8776609" cy="2524351"/>
          </a:xfrm>
          <a:prstGeom prst="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2098219" y="1584862"/>
            <a:ext cx="8776609" cy="1134835"/>
          </a:xfrm>
          <a:ln>
            <a:noFill/>
          </a:ln>
        </p:spPr>
        <p:txBody>
          <a:bodyPr anchor="b">
            <a:normAutofit/>
          </a:bodyPr>
          <a:lstStyle>
            <a:lvl1pPr algn="ctr">
              <a:defRPr sz="4400" b="1"/>
            </a:lvl1pPr>
          </a:lstStyle>
          <a:p>
            <a:r>
              <a:rPr lang="en-US" dirty="0" smtClean="0"/>
              <a:t>Click to edit Master title style</a:t>
            </a:r>
            <a:endParaRPr lang="en-US" dirty="0"/>
          </a:p>
        </p:txBody>
      </p:sp>
      <p:sp>
        <p:nvSpPr>
          <p:cNvPr id="3" name="Subtitle 2"/>
          <p:cNvSpPr>
            <a:spLocks noGrp="1"/>
          </p:cNvSpPr>
          <p:nvPr>
            <p:ph type="subTitle" idx="1"/>
          </p:nvPr>
        </p:nvSpPr>
        <p:spPr>
          <a:xfrm>
            <a:off x="2098220" y="3010946"/>
            <a:ext cx="8776609" cy="1048291"/>
          </a:xfrm>
        </p:spPr>
        <p:txBody>
          <a:bodyPr>
            <a:normAutofit/>
          </a:bodyPr>
          <a:lstStyle>
            <a:lvl1pPr marL="0" indent="0" algn="ctr">
              <a:buNone/>
              <a:defRPr sz="2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smtClean="0"/>
              <a:t>Click to edit Master subtitle style</a:t>
            </a:r>
            <a:endParaRPr lang="en-US" dirty="0"/>
          </a:p>
        </p:txBody>
      </p:sp>
      <p:sp>
        <p:nvSpPr>
          <p:cNvPr id="4" name="Date Placeholder 3"/>
          <p:cNvSpPr>
            <a:spLocks noGrp="1"/>
          </p:cNvSpPr>
          <p:nvPr>
            <p:ph type="dt" sz="half" idx="10"/>
          </p:nvPr>
        </p:nvSpPr>
        <p:spPr>
          <a:xfrm>
            <a:off x="3388178" y="6356350"/>
            <a:ext cx="5948337" cy="365125"/>
          </a:xfrm>
          <a:prstGeom prst="rect">
            <a:avLst/>
          </a:prstGeom>
        </p:spPr>
        <p:txBody>
          <a:bodyPr/>
          <a:lstStyle>
            <a:lvl1pPr>
              <a:defRPr>
                <a:solidFill>
                  <a:schemeClr val="tx1"/>
                </a:solidFill>
              </a:defRPr>
            </a:lvl1pPr>
          </a:lstStyle>
          <a:p>
            <a:r>
              <a:rPr lang="en-US" smtClean="0"/>
              <a:t>5/26/2015 www.GlacierPointSolutions.com ~ (562)434-7822 ~ Donna@DonnaSchilder.com </a:t>
            </a:r>
            <a:endParaRPr lang="en-US" dirty="0"/>
          </a:p>
        </p:txBody>
      </p:sp>
      <p:sp>
        <p:nvSpPr>
          <p:cNvPr id="6" name="Slide Number Placeholder 5"/>
          <p:cNvSpPr>
            <a:spLocks noGrp="1"/>
          </p:cNvSpPr>
          <p:nvPr>
            <p:ph type="sldNum" sz="quarter" idx="12"/>
          </p:nvPr>
        </p:nvSpPr>
        <p:spPr>
          <a:xfrm>
            <a:off x="9336516" y="6356350"/>
            <a:ext cx="2183292" cy="365125"/>
          </a:xfrm>
        </p:spPr>
        <p:txBody>
          <a:bodyPr/>
          <a:lstStyle/>
          <a:p>
            <a:fld id="{1CA093FF-0709-489F-960B-E0D5A32CFF65}" type="slidenum">
              <a:rPr lang="en-US" smtClean="0"/>
              <a:t>‹#›</a:t>
            </a:fld>
            <a:endParaRPr lang="en-US"/>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838918" y="252570"/>
            <a:ext cx="3452305" cy="912019"/>
          </a:xfrm>
          <a:prstGeom prst="rect">
            <a:avLst/>
          </a:prstGeom>
        </p:spPr>
      </p:pic>
      <p:pic>
        <p:nvPicPr>
          <p:cNvPr id="8" name="Picture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133394" y="460386"/>
            <a:ext cx="4198516" cy="485824"/>
          </a:xfrm>
          <a:prstGeom prst="rect">
            <a:avLst/>
          </a:prstGeom>
        </p:spPr>
      </p:pic>
      <p:pic>
        <p:nvPicPr>
          <p:cNvPr id="9" name="Picture 8"/>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9552799" y="4284774"/>
            <a:ext cx="1967009" cy="1976918"/>
          </a:xfrm>
          <a:prstGeom prst="rect">
            <a:avLst/>
          </a:prstGeom>
        </p:spPr>
      </p:pic>
      <p:sp>
        <p:nvSpPr>
          <p:cNvPr id="10" name="Subtitle 2"/>
          <p:cNvSpPr txBox="1">
            <a:spLocks/>
          </p:cNvSpPr>
          <p:nvPr userDrawn="1"/>
        </p:nvSpPr>
        <p:spPr>
          <a:xfrm>
            <a:off x="2098219" y="4641735"/>
            <a:ext cx="8776609" cy="1714615"/>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8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2400" b="1" i="0" baseline="0" dirty="0" smtClean="0"/>
              <a:t>Donna Schilder, MCC, </a:t>
            </a:r>
          </a:p>
          <a:p>
            <a:r>
              <a:rPr lang="en-US" sz="2000" dirty="0" smtClean="0"/>
              <a:t>Executive &amp; Career Coach &amp; President</a:t>
            </a:r>
          </a:p>
          <a:p>
            <a:endParaRPr lang="en-US" sz="2000" dirty="0" smtClean="0"/>
          </a:p>
        </p:txBody>
      </p:sp>
      <p:pic>
        <p:nvPicPr>
          <p:cNvPr id="11" name="Picture 10"/>
          <p:cNvPicPr>
            <a:picLocks noChangeAspect="1"/>
          </p:cNvPicPr>
          <p:nvPr userDrawn="1"/>
        </p:nvPicPr>
        <p:blipFill rotWithShape="1">
          <a:blip r:embed="rId5">
            <a:extLst>
              <a:ext uri="{28A0092B-C50C-407E-A947-70E740481C1C}">
                <a14:useLocalDpi xmlns:a14="http://schemas.microsoft.com/office/drawing/2010/main" val="0"/>
              </a:ext>
            </a:extLst>
          </a:blip>
          <a:srcRect l="17228" r="11265"/>
          <a:stretch/>
        </p:blipFill>
        <p:spPr>
          <a:xfrm>
            <a:off x="26447" y="1534886"/>
            <a:ext cx="1608332" cy="4821464"/>
          </a:xfrm>
          <a:prstGeom prst="rect">
            <a:avLst/>
          </a:prstGeom>
        </p:spPr>
      </p:pic>
    </p:spTree>
    <p:extLst>
      <p:ext uri="{BB962C8B-B14F-4D97-AF65-F5344CB8AC3E}">
        <p14:creationId xmlns:p14="http://schemas.microsoft.com/office/powerpoint/2010/main" val="711866676"/>
      </p:ext>
    </p:extLst>
  </p:cSld>
  <p:clrMapOvr>
    <a:masterClrMapping/>
  </p:clrMapOvr>
  <p:timing>
    <p:tnLst>
      <p:par>
        <p:cTn xmlns:p14="http://schemas.microsoft.com/office/powerpoint/2010/main" id="1" dur="indefinite" restart="never" nodeType="tmRoot"/>
      </p:par>
    </p:tnLst>
  </p:timing>
  <p:hf sldNum="0" hdr="0" ftr="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885950" y="706019"/>
            <a:ext cx="9467850" cy="984670"/>
          </a:xfrm>
        </p:spPr>
        <p:txBody>
          <a:bodyPr>
            <a:normAutofit/>
          </a:bodyPr>
          <a:lstStyle>
            <a:lvl1pPr>
              <a:defRPr sz="3600" b="1"/>
            </a:lvl1pPr>
          </a:lstStyle>
          <a:p>
            <a:r>
              <a:rPr lang="en-US" dirty="0" smtClean="0"/>
              <a:t>Click to edit Master title style</a:t>
            </a:r>
            <a:endParaRPr lang="en-US" dirty="0"/>
          </a:p>
        </p:txBody>
      </p:sp>
      <p:sp>
        <p:nvSpPr>
          <p:cNvPr id="3" name="Content Placeholder 2"/>
          <p:cNvSpPr>
            <a:spLocks noGrp="1"/>
          </p:cNvSpPr>
          <p:nvPr>
            <p:ph idx="1"/>
          </p:nvPr>
        </p:nvSpPr>
        <p:spPr>
          <a:xfrm>
            <a:off x="1885949" y="1752147"/>
            <a:ext cx="9481457" cy="4264932"/>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a:xfrm>
            <a:off x="1363436" y="6356350"/>
            <a:ext cx="9568542" cy="365125"/>
          </a:xfrm>
          <a:prstGeom prst="rect">
            <a:avLst/>
          </a:prstGeom>
        </p:spPr>
        <p:txBody>
          <a:bodyPr/>
          <a:lstStyle>
            <a:lvl1pPr>
              <a:defRPr>
                <a:solidFill>
                  <a:schemeClr val="tx1"/>
                </a:solidFill>
              </a:defRPr>
            </a:lvl1pPr>
          </a:lstStyle>
          <a:p>
            <a:r>
              <a:rPr lang="en-US" dirty="0" smtClean="0"/>
              <a:t>@</a:t>
            </a:r>
            <a:fld id="{181B60C6-3CD4-4FE7-B08D-3B8807C220F0}" type="datetime1">
              <a:rPr lang="en-US" smtClean="0"/>
              <a:pPr/>
              <a:t>17-01-09</a:t>
            </a:fld>
            <a:r>
              <a:rPr lang="en-US" dirty="0" smtClean="0"/>
              <a:t> Glacier Point Solutions, Inc. ~  GlacierPointSolutions.com ~ Donna Schilder ~ (562)434-7822 ~ Donna@GlacierPointSolutions.com</a:t>
            </a:r>
            <a:endParaRPr lang="en-US" dirty="0"/>
          </a:p>
        </p:txBody>
      </p:sp>
      <p:sp>
        <p:nvSpPr>
          <p:cNvPr id="6" name="Slide Number Placeholder 5"/>
          <p:cNvSpPr>
            <a:spLocks noGrp="1"/>
          </p:cNvSpPr>
          <p:nvPr>
            <p:ph type="sldNum" sz="quarter" idx="12"/>
          </p:nvPr>
        </p:nvSpPr>
        <p:spPr>
          <a:xfrm>
            <a:off x="10931978" y="6356350"/>
            <a:ext cx="421821" cy="365125"/>
          </a:xfrm>
        </p:spPr>
        <p:txBody>
          <a:bodyPr/>
          <a:lstStyle/>
          <a:p>
            <a:fld id="{1CA093FF-0709-489F-960B-E0D5A32CFF65}" type="slidenum">
              <a:rPr lang="en-US" smtClean="0"/>
              <a:t>‹#›</a:t>
            </a:fld>
            <a:endParaRPr lang="en-US" dirty="0"/>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361607" y="179728"/>
            <a:ext cx="1992192" cy="526291"/>
          </a:xfrm>
          <a:prstGeom prst="rect">
            <a:avLst/>
          </a:prstGeom>
        </p:spPr>
      </p:pic>
      <p:pic>
        <p:nvPicPr>
          <p:cNvPr id="8" name="Picture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38200" y="6326392"/>
            <a:ext cx="459921" cy="395083"/>
          </a:xfrm>
          <a:prstGeom prst="rect">
            <a:avLst/>
          </a:prstGeom>
        </p:spPr>
      </p:pic>
      <p:pic>
        <p:nvPicPr>
          <p:cNvPr id="9" name="Picture 8"/>
          <p:cNvPicPr>
            <a:picLocks noChangeAspect="1"/>
          </p:cNvPicPr>
          <p:nvPr userDrawn="1"/>
        </p:nvPicPr>
        <p:blipFill rotWithShape="1">
          <a:blip r:embed="rId4">
            <a:extLst>
              <a:ext uri="{28A0092B-C50C-407E-A947-70E740481C1C}">
                <a14:useLocalDpi xmlns:a14="http://schemas.microsoft.com/office/drawing/2010/main" val="0"/>
              </a:ext>
            </a:extLst>
          </a:blip>
          <a:srcRect l="17228" r="11265"/>
          <a:stretch/>
        </p:blipFill>
        <p:spPr>
          <a:xfrm>
            <a:off x="0" y="706019"/>
            <a:ext cx="1771650" cy="5311060"/>
          </a:xfrm>
          <a:prstGeom prst="rect">
            <a:avLst/>
          </a:prstGeom>
        </p:spPr>
      </p:pic>
      <p:cxnSp>
        <p:nvCxnSpPr>
          <p:cNvPr id="11" name="Straight Connector 10"/>
          <p:cNvCxnSpPr/>
          <p:nvPr userDrawn="1"/>
        </p:nvCxnSpPr>
        <p:spPr>
          <a:xfrm>
            <a:off x="1885950" y="1690689"/>
            <a:ext cx="9481457"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80416496"/>
      </p:ext>
    </p:extLst>
  </p:cSld>
  <p:clrMapOvr>
    <a:masterClrMapping/>
  </p:clrMapOvr>
  <p:timing>
    <p:tnLst>
      <p:par>
        <p:cTn xmlns:p14="http://schemas.microsoft.com/office/powerpoint/2010/main" id="1" dur="indefinite" restart="never" nodeType="tmRoot"/>
      </p:par>
    </p:tnLst>
  </p:timing>
  <p:hf hdr="0"/>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Picture 4"/>
          <p:cNvPicPr>
            <a:picLocks noChangeAspect="1"/>
          </p:cNvPicPr>
          <p:nvPr userDrawn="1"/>
        </p:nvPicPr>
        <p:blipFill rotWithShape="1">
          <a:blip r:embed="rId2">
            <a:extLst>
              <a:ext uri="{28A0092B-C50C-407E-A947-70E740481C1C}">
                <a14:useLocalDpi xmlns:a14="http://schemas.microsoft.com/office/drawing/2010/main" val="0"/>
              </a:ext>
            </a:extLst>
          </a:blip>
          <a:srcRect l="17228" r="11265"/>
          <a:stretch/>
        </p:blipFill>
        <p:spPr>
          <a:xfrm>
            <a:off x="0" y="706019"/>
            <a:ext cx="1771650" cy="5311060"/>
          </a:xfrm>
          <a:prstGeom prst="rect">
            <a:avLst/>
          </a:prstGeom>
        </p:spPr>
      </p:pic>
      <p:sp>
        <p:nvSpPr>
          <p:cNvPr id="6" name="Date Placeholder 3"/>
          <p:cNvSpPr txBox="1">
            <a:spLocks/>
          </p:cNvSpPr>
          <p:nvPr userDrawn="1"/>
        </p:nvSpPr>
        <p:spPr>
          <a:xfrm>
            <a:off x="1363436" y="6356350"/>
            <a:ext cx="9568542" cy="365125"/>
          </a:xfrm>
          <a:prstGeom prst="rect">
            <a:avLst/>
          </a:prstGeom>
        </p:spPr>
        <p:txBody>
          <a:bodyPr/>
          <a:lstStyle>
            <a:defPPr>
              <a:defRPr lang="en-US"/>
            </a:defPPr>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mtClean="0"/>
              <a:t>@</a:t>
            </a:r>
            <a:fld id="{181B60C6-3CD4-4FE7-B08D-3B8807C220F0}" type="datetime1">
              <a:rPr lang="en-US" smtClean="0"/>
              <a:pPr/>
              <a:t>17-01-09</a:t>
            </a:fld>
            <a:r>
              <a:rPr lang="en-US" smtClean="0"/>
              <a:t> Glacier Point Solutions, Inc. ~  GlacierPointSolutions.com ~ Donna Schilder ~ (562)434-7822 ~ Donna@GlacierPointSolutions.com</a:t>
            </a:r>
            <a:endParaRPr lang="en-US" dirty="0"/>
          </a:p>
        </p:txBody>
      </p:sp>
      <p:pic>
        <p:nvPicPr>
          <p:cNvPr id="7" name="Picture 6"/>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38200" y="6326392"/>
            <a:ext cx="459921" cy="395083"/>
          </a:xfrm>
          <a:prstGeom prst="rect">
            <a:avLst/>
          </a:prstGeom>
        </p:spPr>
      </p:pic>
      <p:sp>
        <p:nvSpPr>
          <p:cNvPr id="8" name="Slide Number Placeholder 5"/>
          <p:cNvSpPr>
            <a:spLocks noGrp="1"/>
          </p:cNvSpPr>
          <p:nvPr>
            <p:ph type="sldNum" sz="quarter" idx="12"/>
          </p:nvPr>
        </p:nvSpPr>
        <p:spPr>
          <a:xfrm>
            <a:off x="10931978" y="6356350"/>
            <a:ext cx="421821" cy="365125"/>
          </a:xfrm>
        </p:spPr>
        <p:txBody>
          <a:bodyPr/>
          <a:lstStyle/>
          <a:p>
            <a:fld id="{1CA093FF-0709-489F-960B-E0D5A32CFF65}" type="slidenum">
              <a:rPr lang="en-US" smtClean="0"/>
              <a:t>‹#›</a:t>
            </a:fld>
            <a:endParaRPr lang="en-US" dirty="0"/>
          </a:p>
        </p:txBody>
      </p:sp>
      <p:pic>
        <p:nvPicPr>
          <p:cNvPr id="9" name="Picture 8"/>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9361607" y="179728"/>
            <a:ext cx="1992192" cy="526291"/>
          </a:xfrm>
          <a:prstGeom prst="rect">
            <a:avLst/>
          </a:prstGeom>
        </p:spPr>
      </p:pic>
    </p:spTree>
    <p:extLst>
      <p:ext uri="{BB962C8B-B14F-4D97-AF65-F5344CB8AC3E}">
        <p14:creationId xmlns:p14="http://schemas.microsoft.com/office/powerpoint/2010/main" val="292788193"/>
      </p:ext>
    </p:extLst>
  </p:cSld>
  <p:clrMapOvr>
    <a:masterClrMapping/>
  </p:clrMapOvr>
  <p:timing>
    <p:tnLst>
      <p:par>
        <p:cTn xmlns:p14="http://schemas.microsoft.com/office/powerpoint/2010/mai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FD1CC61C-8BCD-4309-B3F1-C2FB1DD912F5}" type="datetimeFigureOut">
              <a:rPr lang="en-US" smtClean="0"/>
              <a:t>17-01-09</a:t>
            </a:fld>
            <a:endParaRPr lang="en-US"/>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1CA093FF-0709-489F-960B-E0D5A32CFF65}" type="slidenum">
              <a:rPr lang="en-US" smtClean="0"/>
              <a:t>‹#›</a:t>
            </a:fld>
            <a:endParaRPr lang="en-US"/>
          </a:p>
        </p:txBody>
      </p:sp>
    </p:spTree>
    <p:extLst>
      <p:ext uri="{BB962C8B-B14F-4D97-AF65-F5344CB8AC3E}">
        <p14:creationId xmlns:p14="http://schemas.microsoft.com/office/powerpoint/2010/main" val="1354160461"/>
      </p:ext>
    </p:extLst>
  </p:cSld>
  <p:clrMapOvr>
    <a:masterClrMapping/>
  </p:clrMapOvr>
  <p:timing>
    <p:tnLst>
      <p:par>
        <p:cTn xmlns:p14="http://schemas.microsoft.com/office/powerpoint/2010/mai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838200" y="6356350"/>
            <a:ext cx="2743200" cy="365125"/>
          </a:xfrm>
          <a:prstGeom prst="rect">
            <a:avLst/>
          </a:prstGeom>
        </p:spPr>
        <p:txBody>
          <a:bodyPr/>
          <a:lstStyle/>
          <a:p>
            <a:fld id="{FD1CC61C-8BCD-4309-B3F1-C2FB1DD912F5}" type="datetimeFigureOut">
              <a:rPr lang="en-US" smtClean="0"/>
              <a:t>17-01-09</a:t>
            </a:fld>
            <a:endParaRPr lang="en-US"/>
          </a:p>
        </p:txBody>
      </p:sp>
      <p:sp>
        <p:nvSpPr>
          <p:cNvPr id="6" name="Footer Placeholder 5"/>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1CA093FF-0709-489F-960B-E0D5A32CFF65}" type="slidenum">
              <a:rPr lang="en-US" smtClean="0"/>
              <a:t>‹#›</a:t>
            </a:fld>
            <a:endParaRPr lang="en-US"/>
          </a:p>
        </p:txBody>
      </p:sp>
    </p:spTree>
    <p:extLst>
      <p:ext uri="{BB962C8B-B14F-4D97-AF65-F5344CB8AC3E}">
        <p14:creationId xmlns:p14="http://schemas.microsoft.com/office/powerpoint/2010/main" val="1274319571"/>
      </p:ext>
    </p:extLst>
  </p:cSld>
  <p:clrMapOvr>
    <a:masterClrMapping/>
  </p:clrMapOvr>
  <p:timing>
    <p:tnLst>
      <p:par>
        <p:cTn xmlns:p14="http://schemas.microsoft.com/office/powerpoint/2010/mai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a:xfrm>
            <a:off x="838200" y="6356350"/>
            <a:ext cx="2743200" cy="365125"/>
          </a:xfrm>
          <a:prstGeom prst="rect">
            <a:avLst/>
          </a:prstGeom>
        </p:spPr>
        <p:txBody>
          <a:bodyPr/>
          <a:lstStyle/>
          <a:p>
            <a:fld id="{FD1CC61C-8BCD-4309-B3F1-C2FB1DD912F5}" type="datetimeFigureOut">
              <a:rPr lang="en-US" smtClean="0"/>
              <a:t>17-01-09</a:t>
            </a:fld>
            <a:endParaRPr lang="en-US"/>
          </a:p>
        </p:txBody>
      </p:sp>
      <p:sp>
        <p:nvSpPr>
          <p:cNvPr id="8" name="Footer Placeholder 7"/>
          <p:cNvSpPr>
            <a:spLocks noGrp="1"/>
          </p:cNvSpPr>
          <p:nvPr>
            <p:ph type="ftr" sz="quarter" idx="11"/>
          </p:nvPr>
        </p:nvSpPr>
        <p:spPr>
          <a:xfrm>
            <a:off x="4038600" y="6356350"/>
            <a:ext cx="4114800" cy="365125"/>
          </a:xfrm>
          <a:prstGeom prst="rect">
            <a:avLst/>
          </a:prstGeom>
        </p:spPr>
        <p:txBody>
          <a:bodyPr/>
          <a:lstStyle/>
          <a:p>
            <a:endParaRPr lang="en-US"/>
          </a:p>
        </p:txBody>
      </p:sp>
      <p:sp>
        <p:nvSpPr>
          <p:cNvPr id="9" name="Slide Number Placeholder 8"/>
          <p:cNvSpPr>
            <a:spLocks noGrp="1"/>
          </p:cNvSpPr>
          <p:nvPr>
            <p:ph type="sldNum" sz="quarter" idx="12"/>
          </p:nvPr>
        </p:nvSpPr>
        <p:spPr/>
        <p:txBody>
          <a:bodyPr/>
          <a:lstStyle/>
          <a:p>
            <a:fld id="{1CA093FF-0709-489F-960B-E0D5A32CFF65}" type="slidenum">
              <a:rPr lang="en-US" smtClean="0"/>
              <a:t>‹#›</a:t>
            </a:fld>
            <a:endParaRPr lang="en-US"/>
          </a:p>
        </p:txBody>
      </p:sp>
    </p:spTree>
    <p:extLst>
      <p:ext uri="{BB962C8B-B14F-4D97-AF65-F5344CB8AC3E}">
        <p14:creationId xmlns:p14="http://schemas.microsoft.com/office/powerpoint/2010/main" val="597945598"/>
      </p:ext>
    </p:extLst>
  </p:cSld>
  <p:clrMapOvr>
    <a:masterClrMapping/>
  </p:clrMapOvr>
  <p:timing>
    <p:tnLst>
      <p:par>
        <p:cTn xmlns:p14="http://schemas.microsoft.com/office/powerpoint/2010/mai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a:xfrm>
            <a:off x="838200" y="6356350"/>
            <a:ext cx="2743200" cy="365125"/>
          </a:xfrm>
          <a:prstGeom prst="rect">
            <a:avLst/>
          </a:prstGeom>
        </p:spPr>
        <p:txBody>
          <a:bodyPr/>
          <a:lstStyle/>
          <a:p>
            <a:fld id="{FD1CC61C-8BCD-4309-B3F1-C2FB1DD912F5}" type="datetimeFigureOut">
              <a:rPr lang="en-US" smtClean="0"/>
              <a:t>17-01-09</a:t>
            </a:fld>
            <a:endParaRPr lang="en-US"/>
          </a:p>
        </p:txBody>
      </p:sp>
      <p:sp>
        <p:nvSpPr>
          <p:cNvPr id="4" name="Footer Placeholder 3"/>
          <p:cNvSpPr>
            <a:spLocks noGrp="1"/>
          </p:cNvSpPr>
          <p:nvPr>
            <p:ph type="ftr" sz="quarter" idx="11"/>
          </p:nvPr>
        </p:nvSpPr>
        <p:spPr>
          <a:xfrm>
            <a:off x="4038600" y="6356350"/>
            <a:ext cx="4114800" cy="365125"/>
          </a:xfrm>
          <a:prstGeom prst="rect">
            <a:avLst/>
          </a:prstGeom>
        </p:spPr>
        <p:txBody>
          <a:bodyPr/>
          <a:lstStyle/>
          <a:p>
            <a:endParaRPr lang="en-US"/>
          </a:p>
        </p:txBody>
      </p:sp>
      <p:sp>
        <p:nvSpPr>
          <p:cNvPr id="5" name="Slide Number Placeholder 4"/>
          <p:cNvSpPr>
            <a:spLocks noGrp="1"/>
          </p:cNvSpPr>
          <p:nvPr>
            <p:ph type="sldNum" sz="quarter" idx="12"/>
          </p:nvPr>
        </p:nvSpPr>
        <p:spPr/>
        <p:txBody>
          <a:bodyPr/>
          <a:lstStyle/>
          <a:p>
            <a:fld id="{1CA093FF-0709-489F-960B-E0D5A32CFF65}" type="slidenum">
              <a:rPr lang="en-US" smtClean="0"/>
              <a:t>‹#›</a:t>
            </a:fld>
            <a:endParaRPr lang="en-US"/>
          </a:p>
        </p:txBody>
      </p:sp>
    </p:spTree>
    <p:extLst>
      <p:ext uri="{BB962C8B-B14F-4D97-AF65-F5344CB8AC3E}">
        <p14:creationId xmlns:p14="http://schemas.microsoft.com/office/powerpoint/2010/main" val="991266717"/>
      </p:ext>
    </p:extLst>
  </p:cSld>
  <p:clrMapOvr>
    <a:masterClrMapping/>
  </p:clrMapOvr>
  <p:timing>
    <p:tnLst>
      <p:par>
        <p:cTn xmlns:p14="http://schemas.microsoft.com/office/powerpoint/2010/mai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a:xfrm>
            <a:off x="838200" y="6356350"/>
            <a:ext cx="2743200" cy="365125"/>
          </a:xfrm>
          <a:prstGeom prst="rect">
            <a:avLst/>
          </a:prstGeom>
        </p:spPr>
        <p:txBody>
          <a:bodyPr/>
          <a:lstStyle/>
          <a:p>
            <a:fld id="{FD1CC61C-8BCD-4309-B3F1-C2FB1DD912F5}" type="datetimeFigureOut">
              <a:rPr lang="en-US" smtClean="0"/>
              <a:t>17-01-09</a:t>
            </a:fld>
            <a:endParaRPr lang="en-US"/>
          </a:p>
        </p:txBody>
      </p:sp>
      <p:sp>
        <p:nvSpPr>
          <p:cNvPr id="6" name="Footer Placeholder 5"/>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1CA093FF-0709-489F-960B-E0D5A32CFF65}" type="slidenum">
              <a:rPr lang="en-US" smtClean="0"/>
              <a:t>‹#›</a:t>
            </a:fld>
            <a:endParaRPr lang="en-US"/>
          </a:p>
        </p:txBody>
      </p:sp>
    </p:spTree>
    <p:extLst>
      <p:ext uri="{BB962C8B-B14F-4D97-AF65-F5344CB8AC3E}">
        <p14:creationId xmlns:p14="http://schemas.microsoft.com/office/powerpoint/2010/main" val="3301850456"/>
      </p:ext>
    </p:extLst>
  </p:cSld>
  <p:clrMapOvr>
    <a:masterClrMapping/>
  </p:clrMapOvr>
  <p:timing>
    <p:tnLst>
      <p:par>
        <p:cTn xmlns:p14="http://schemas.microsoft.com/office/powerpoint/2010/mai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a:xfrm>
            <a:off x="838200" y="6356350"/>
            <a:ext cx="2743200" cy="365125"/>
          </a:xfrm>
          <a:prstGeom prst="rect">
            <a:avLst/>
          </a:prstGeom>
        </p:spPr>
        <p:txBody>
          <a:bodyPr/>
          <a:lstStyle/>
          <a:p>
            <a:fld id="{FD1CC61C-8BCD-4309-B3F1-C2FB1DD912F5}" type="datetimeFigureOut">
              <a:rPr lang="en-US" smtClean="0"/>
              <a:t>17-01-09</a:t>
            </a:fld>
            <a:endParaRPr lang="en-US"/>
          </a:p>
        </p:txBody>
      </p:sp>
      <p:sp>
        <p:nvSpPr>
          <p:cNvPr id="6" name="Footer Placeholder 5"/>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1CA093FF-0709-489F-960B-E0D5A32CFF65}" type="slidenum">
              <a:rPr lang="en-US" smtClean="0"/>
              <a:t>‹#›</a:t>
            </a:fld>
            <a:endParaRPr lang="en-US"/>
          </a:p>
        </p:txBody>
      </p:sp>
    </p:spTree>
    <p:extLst>
      <p:ext uri="{BB962C8B-B14F-4D97-AF65-F5344CB8AC3E}">
        <p14:creationId xmlns:p14="http://schemas.microsoft.com/office/powerpoint/2010/main" val="3735358875"/>
      </p:ext>
    </p:extLst>
  </p:cSld>
  <p:clrMapOvr>
    <a:masterClrMapping/>
  </p:clrMapOvr>
  <p:timing>
    <p:tnLst>
      <p:par>
        <p:cTn xmlns:p14="http://schemas.microsoft.com/office/powerpoint/2010/mai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FD1CC61C-8BCD-4309-B3F1-C2FB1DD912F5}" type="datetimeFigureOut">
              <a:rPr lang="en-US" smtClean="0"/>
              <a:t>17-01-09</a:t>
            </a:fld>
            <a:endParaRPr lang="en-US"/>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1CA093FF-0709-489F-960B-E0D5A32CFF65}" type="slidenum">
              <a:rPr lang="en-US" smtClean="0"/>
              <a:t>‹#›</a:t>
            </a:fld>
            <a:endParaRPr lang="en-US"/>
          </a:p>
        </p:txBody>
      </p:sp>
    </p:spTree>
    <p:extLst>
      <p:ext uri="{BB962C8B-B14F-4D97-AF65-F5344CB8AC3E}">
        <p14:creationId xmlns:p14="http://schemas.microsoft.com/office/powerpoint/2010/main" val="4109235256"/>
      </p:ext>
    </p:extLst>
  </p:cSld>
  <p:clrMapOvr>
    <a:masterClrMapping/>
  </p:clrMapOvr>
  <p:timing>
    <p:tnLst>
      <p:par>
        <p:cTn xmlns:p14="http://schemas.microsoft.com/office/powerpoint/2010/mai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FD1CC61C-8BCD-4309-B3F1-C2FB1DD912F5}" type="datetimeFigureOut">
              <a:rPr lang="en-US" smtClean="0"/>
              <a:t>17-01-09</a:t>
            </a:fld>
            <a:endParaRPr lang="en-US"/>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1CA093FF-0709-489F-960B-E0D5A32CFF65}" type="slidenum">
              <a:rPr lang="en-US" smtClean="0"/>
              <a:t>‹#›</a:t>
            </a:fld>
            <a:endParaRPr lang="en-US"/>
          </a:p>
        </p:txBody>
      </p:sp>
    </p:spTree>
    <p:extLst>
      <p:ext uri="{BB962C8B-B14F-4D97-AF65-F5344CB8AC3E}">
        <p14:creationId xmlns:p14="http://schemas.microsoft.com/office/powerpoint/2010/main" val="1932026069"/>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706018"/>
            <a:ext cx="10515600" cy="98467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CA093FF-0709-489F-960B-E0D5A32CFF65}" type="slidenum">
              <a:rPr lang="en-US" smtClean="0"/>
              <a:t>‹#›</a:t>
            </a:fld>
            <a:endParaRPr lang="en-US"/>
          </a:p>
        </p:txBody>
      </p:sp>
      <p:sp>
        <p:nvSpPr>
          <p:cNvPr id="8" name="Date Placeholder 3"/>
          <p:cNvSpPr>
            <a:spLocks noGrp="1"/>
          </p:cNvSpPr>
          <p:nvPr>
            <p:ph type="dt" sz="half" idx="2"/>
          </p:nvPr>
        </p:nvSpPr>
        <p:spPr>
          <a:xfrm>
            <a:off x="838200" y="6380162"/>
            <a:ext cx="7772400" cy="365125"/>
          </a:xfrm>
          <a:prstGeom prst="rect">
            <a:avLst/>
          </a:prstGeom>
        </p:spPr>
        <p:txBody>
          <a:bodyPr/>
          <a:lstStyle>
            <a:lvl1pPr>
              <a:defRPr sz="1200">
                <a:solidFill>
                  <a:schemeClr val="bg1">
                    <a:lumMod val="65000"/>
                  </a:schemeClr>
                </a:solidFill>
              </a:defRPr>
            </a:lvl1pPr>
          </a:lstStyle>
          <a:p>
            <a:fld id="{FD1CC61C-8BCD-4309-B3F1-C2FB1DD912F5}" type="datetimeFigureOut">
              <a:rPr lang="en-US" smtClean="0"/>
              <a:pPr/>
              <a:t>17-01-09</a:t>
            </a:fld>
            <a:r>
              <a:rPr lang="en-US" dirty="0" smtClean="0"/>
              <a:t> GlacierPointSolutions.com ~ Donna Schilder, President ~ (562)434-7822 ~ Donna@GlacierPointSolutions.com</a:t>
            </a:r>
            <a:endParaRPr lang="en-US" dirty="0"/>
          </a:p>
        </p:txBody>
      </p:sp>
    </p:spTree>
    <p:extLst>
      <p:ext uri="{BB962C8B-B14F-4D97-AF65-F5344CB8AC3E}">
        <p14:creationId xmlns:p14="http://schemas.microsoft.com/office/powerpoint/2010/main" val="95757577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7" r:id="rId3"/>
    <p:sldLayoutId id="2147483663" r:id="rId4"/>
    <p:sldLayoutId id="2147483664" r:id="rId5"/>
    <p:sldLayoutId id="2147483665" r:id="rId6"/>
    <p:sldLayoutId id="2147483666" r:id="rId7"/>
    <p:sldLayoutId id="2147483668" r:id="rId8"/>
    <p:sldLayoutId id="2147483669" r:id="rId9"/>
    <p:sldLayoutId id="2147483670" r:id="rId10"/>
    <p:sldLayoutId id="2147483671" r:id="rId11"/>
  </p:sldLayoutIdLst>
  <p:timing>
    <p:tnLst>
      <p:par>
        <p:cTn xmlns:p14="http://schemas.microsoft.com/office/powerpoint/2010/mai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7.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8.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9.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Interview Preparation</a:t>
            </a:r>
          </a:p>
        </p:txBody>
      </p:sp>
      <p:sp>
        <p:nvSpPr>
          <p:cNvPr id="3" name="Subtitle 2"/>
          <p:cNvSpPr>
            <a:spLocks noGrp="1"/>
          </p:cNvSpPr>
          <p:nvPr>
            <p:ph type="subTitle" idx="1"/>
          </p:nvPr>
        </p:nvSpPr>
        <p:spPr>
          <a:xfrm>
            <a:off x="2098220" y="2719698"/>
            <a:ext cx="8776609" cy="1339540"/>
          </a:xfrm>
        </p:spPr>
        <p:txBody>
          <a:bodyPr>
            <a:normAutofit fontScale="92500" lnSpcReduction="10000"/>
          </a:bodyPr>
          <a:lstStyle/>
          <a:p>
            <a:r>
              <a:rPr lang="en-US" dirty="0"/>
              <a:t>Ariana Elsie McNally</a:t>
            </a:r>
          </a:p>
          <a:p>
            <a:r>
              <a:rPr lang="en-US" dirty="0"/>
              <a:t>&amp;</a:t>
            </a:r>
          </a:p>
          <a:p>
            <a:r>
              <a:rPr lang="en-US" dirty="0"/>
              <a:t>Katie B. Smith</a:t>
            </a:r>
          </a:p>
        </p:txBody>
      </p:sp>
      <p:sp>
        <p:nvSpPr>
          <p:cNvPr id="4" name="Date Placeholder 3"/>
          <p:cNvSpPr>
            <a:spLocks noGrp="1"/>
          </p:cNvSpPr>
          <p:nvPr>
            <p:ph type="dt" sz="half" idx="10"/>
          </p:nvPr>
        </p:nvSpPr>
        <p:spPr/>
        <p:txBody>
          <a:bodyPr/>
          <a:lstStyle/>
          <a:p>
            <a:r>
              <a:rPr lang="en-US"/>
              <a:t>5/26/2015 www.GlacierPointSolutions.com ~ (562)434-7822 ~ Donna@DonnaSchilder.com </a:t>
            </a:r>
            <a:endParaRPr lang="en-US" dirty="0"/>
          </a:p>
        </p:txBody>
      </p:sp>
    </p:spTree>
    <p:extLst>
      <p:ext uri="{BB962C8B-B14F-4D97-AF65-F5344CB8AC3E}">
        <p14:creationId xmlns:p14="http://schemas.microsoft.com/office/powerpoint/2010/main" val="2926096122"/>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Agenda</a:t>
            </a:r>
            <a:endParaRPr lang="en-US" dirty="0"/>
          </a:p>
        </p:txBody>
      </p:sp>
      <p:sp>
        <p:nvSpPr>
          <p:cNvPr id="3" name="Content Placeholder 2"/>
          <p:cNvSpPr>
            <a:spLocks noGrp="1"/>
          </p:cNvSpPr>
          <p:nvPr>
            <p:ph idx="1"/>
          </p:nvPr>
        </p:nvSpPr>
        <p:spPr>
          <a:xfrm>
            <a:off x="1815399" y="1752147"/>
            <a:ext cx="9481457" cy="4264932"/>
          </a:xfrm>
        </p:spPr>
        <p:txBody>
          <a:bodyPr>
            <a:noAutofit/>
          </a:bodyPr>
          <a:lstStyle/>
          <a:p>
            <a:r>
              <a:rPr lang="en-US" sz="2000" dirty="0" smtClean="0"/>
              <a:t>Welcome</a:t>
            </a:r>
          </a:p>
          <a:p>
            <a:r>
              <a:rPr lang="en-US" sz="2000" dirty="0" smtClean="0"/>
              <a:t>Interview Preparation</a:t>
            </a:r>
          </a:p>
          <a:p>
            <a:pPr lvl="1"/>
            <a:r>
              <a:rPr lang="en-US" sz="2000" dirty="0" smtClean="0"/>
              <a:t>Mindset</a:t>
            </a:r>
          </a:p>
          <a:p>
            <a:pPr lvl="1"/>
            <a:r>
              <a:rPr lang="en-US" sz="2000" dirty="0" smtClean="0"/>
              <a:t>Preparation &amp; STAR</a:t>
            </a:r>
          </a:p>
          <a:p>
            <a:pPr lvl="1"/>
            <a:r>
              <a:rPr lang="en-US" sz="2000" dirty="0" smtClean="0"/>
              <a:t>Interview Objectives</a:t>
            </a:r>
            <a:endParaRPr lang="en-US" sz="2000" dirty="0"/>
          </a:p>
          <a:p>
            <a:r>
              <a:rPr lang="en-US" sz="2000" dirty="0" smtClean="0"/>
              <a:t>Interview Practice</a:t>
            </a:r>
          </a:p>
          <a:p>
            <a:pPr lvl="1"/>
            <a:r>
              <a:rPr lang="en-US" sz="2000" dirty="0" smtClean="0"/>
              <a:t>Mock Interview</a:t>
            </a:r>
          </a:p>
          <a:p>
            <a:pPr lvl="1"/>
            <a:r>
              <a:rPr lang="en-US" sz="2000" dirty="0" smtClean="0"/>
              <a:t>Different types of Interviews</a:t>
            </a:r>
          </a:p>
          <a:p>
            <a:pPr lvl="1"/>
            <a:r>
              <a:rPr lang="en-US" sz="2000" dirty="0" smtClean="0"/>
              <a:t>Questions to Ask &amp; Closing the Interview</a:t>
            </a:r>
          </a:p>
          <a:p>
            <a:pPr lvl="1"/>
            <a:r>
              <a:rPr lang="en-US" sz="2000" dirty="0" smtClean="0"/>
              <a:t>Follow-up</a:t>
            </a:r>
          </a:p>
          <a:p>
            <a:r>
              <a:rPr lang="en-US" sz="2000" dirty="0" smtClean="0"/>
              <a:t>Q&amp;A</a:t>
            </a:r>
          </a:p>
          <a:p>
            <a:pPr lvl="1"/>
            <a:r>
              <a:rPr lang="en-US" sz="2000" dirty="0" smtClean="0"/>
              <a:t>Coaches share one interviewing tip</a:t>
            </a:r>
          </a:p>
          <a:p>
            <a:pPr lvl="1"/>
            <a:r>
              <a:rPr lang="en-US" sz="2000" dirty="0" smtClean="0"/>
              <a:t>Take-away</a:t>
            </a:r>
          </a:p>
        </p:txBody>
      </p:sp>
      <p:sp>
        <p:nvSpPr>
          <p:cNvPr id="4" name="Date Placeholder 3"/>
          <p:cNvSpPr>
            <a:spLocks noGrp="1"/>
          </p:cNvSpPr>
          <p:nvPr>
            <p:ph type="dt" sz="half" idx="10"/>
          </p:nvPr>
        </p:nvSpPr>
        <p:spPr/>
        <p:txBody>
          <a:bodyPr/>
          <a:lstStyle/>
          <a:p>
            <a:fld id="{BE3AFCCC-5871-4572-87B8-E8DE224C8FA8}" type="datetime1">
              <a:rPr lang="en-US" smtClean="0"/>
              <a:t>17-01-09</a:t>
            </a:fld>
            <a:r>
              <a:rPr lang="en-US" smtClean="0"/>
              <a:t> GlacierPointSolutions.com ~ Donna Schilder, President ~ (562)434-7822 ~ Donna@GlacierPointSolutions.com</a:t>
            </a:r>
            <a:endParaRPr lang="en-US" dirty="0"/>
          </a:p>
        </p:txBody>
      </p:sp>
      <p:sp>
        <p:nvSpPr>
          <p:cNvPr id="5" name="Slide Number Placeholder 4"/>
          <p:cNvSpPr>
            <a:spLocks noGrp="1"/>
          </p:cNvSpPr>
          <p:nvPr>
            <p:ph type="sldNum" sz="quarter" idx="12"/>
          </p:nvPr>
        </p:nvSpPr>
        <p:spPr/>
        <p:txBody>
          <a:bodyPr/>
          <a:lstStyle/>
          <a:p>
            <a:fld id="{1CA093FF-0709-489F-960B-E0D5A32CFF65}" type="slidenum">
              <a:rPr lang="en-US" smtClean="0"/>
              <a:t>2</a:t>
            </a:fld>
            <a:endParaRPr lang="en-US"/>
          </a:p>
        </p:txBody>
      </p:sp>
    </p:spTree>
    <p:extLst>
      <p:ext uri="{BB962C8B-B14F-4D97-AF65-F5344CB8AC3E}">
        <p14:creationId xmlns:p14="http://schemas.microsoft.com/office/powerpoint/2010/main" val="2270115381"/>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Welcome &amp; Introductions</a:t>
            </a:r>
          </a:p>
        </p:txBody>
      </p:sp>
      <p:sp>
        <p:nvSpPr>
          <p:cNvPr id="3" name="Content Placeholder 2"/>
          <p:cNvSpPr>
            <a:spLocks noGrp="1"/>
          </p:cNvSpPr>
          <p:nvPr>
            <p:ph idx="1"/>
          </p:nvPr>
        </p:nvSpPr>
        <p:spPr/>
        <p:txBody>
          <a:bodyPr>
            <a:normAutofit fontScale="92500" lnSpcReduction="20000"/>
          </a:bodyPr>
          <a:lstStyle/>
          <a:p>
            <a:endParaRPr lang="en-US" dirty="0"/>
          </a:p>
          <a:p>
            <a:pPr marL="0" indent="0">
              <a:buNone/>
            </a:pPr>
            <a:r>
              <a:rPr lang="en-US" b="1" dirty="0"/>
              <a:t>Ariana Elsie </a:t>
            </a:r>
            <a:r>
              <a:rPr lang="en-US" b="1" dirty="0" smtClean="0"/>
              <a:t>McNally</a:t>
            </a:r>
            <a:endParaRPr lang="en-US" sz="3600" b="1" dirty="0">
              <a:latin typeface="+mj-lt"/>
              <a:ea typeface="+mj-ea"/>
              <a:cs typeface="+mj-cs"/>
            </a:endParaRPr>
          </a:p>
          <a:p>
            <a:pPr marL="0" indent="0">
              <a:buNone/>
            </a:pPr>
            <a:r>
              <a:rPr lang="en-US" dirty="0" smtClean="0"/>
              <a:t>Career, Executive, Sales &amp; Business Coach, ACC in progress</a:t>
            </a:r>
          </a:p>
          <a:p>
            <a:pPr marL="0" indent="0">
              <a:buNone/>
            </a:pPr>
            <a:r>
              <a:rPr lang="en-US" dirty="0" smtClean="0"/>
              <a:t>2.5 years </a:t>
            </a:r>
            <a:r>
              <a:rPr lang="mr-IN" dirty="0" smtClean="0"/>
              <a:t>–</a:t>
            </a:r>
            <a:r>
              <a:rPr lang="en-US" dirty="0" smtClean="0"/>
              <a:t> Coach U - ACCP in progress</a:t>
            </a:r>
          </a:p>
          <a:p>
            <a:pPr marL="0" indent="0">
              <a:buNone/>
            </a:pPr>
            <a:r>
              <a:rPr lang="en-US" dirty="0" smtClean="0"/>
              <a:t>Something you don’t know about me is</a:t>
            </a:r>
            <a:r>
              <a:rPr lang="mr-IN" dirty="0" smtClean="0"/>
              <a:t>…</a:t>
            </a:r>
            <a:endParaRPr lang="en-US" dirty="0"/>
          </a:p>
          <a:p>
            <a:endParaRPr lang="en-US" dirty="0"/>
          </a:p>
          <a:p>
            <a:pPr marL="0" indent="0">
              <a:buNone/>
            </a:pPr>
            <a:r>
              <a:rPr lang="en-US" b="1" dirty="0"/>
              <a:t>Katie B. </a:t>
            </a:r>
            <a:r>
              <a:rPr lang="en-US" b="1" dirty="0" smtClean="0"/>
              <a:t>Smith</a:t>
            </a:r>
          </a:p>
          <a:p>
            <a:pPr marL="0" indent="0">
              <a:buNone/>
            </a:pPr>
            <a:r>
              <a:rPr lang="en-US" dirty="0" smtClean="0"/>
              <a:t>Executive </a:t>
            </a:r>
            <a:r>
              <a:rPr lang="en-US" dirty="0"/>
              <a:t>&amp; Career Coach, PCC</a:t>
            </a:r>
          </a:p>
          <a:p>
            <a:pPr marL="0" indent="0">
              <a:buNone/>
            </a:pPr>
            <a:r>
              <a:rPr lang="en-US" dirty="0"/>
              <a:t>8 years – Coach U Grad</a:t>
            </a:r>
          </a:p>
          <a:p>
            <a:pPr marL="0" indent="0">
              <a:buNone/>
            </a:pPr>
            <a:r>
              <a:rPr lang="en-US" dirty="0"/>
              <a:t>Something you don’t know about me is…..</a:t>
            </a:r>
          </a:p>
        </p:txBody>
      </p:sp>
      <p:sp>
        <p:nvSpPr>
          <p:cNvPr id="4" name="Date Placeholder 3"/>
          <p:cNvSpPr>
            <a:spLocks noGrp="1"/>
          </p:cNvSpPr>
          <p:nvPr>
            <p:ph type="dt" sz="half" idx="10"/>
          </p:nvPr>
        </p:nvSpPr>
        <p:spPr/>
        <p:txBody>
          <a:bodyPr/>
          <a:lstStyle/>
          <a:p>
            <a:fld id="{BE3AFCCC-5871-4572-87B8-E8DE224C8FA8}" type="datetime1">
              <a:rPr lang="en-US" smtClean="0"/>
              <a:t>17-01-09</a:t>
            </a:fld>
            <a:r>
              <a:rPr lang="en-US"/>
              <a:t> GlacierPointSolutions.com ~ Donna Schilder, President ~ (562)434-7822 ~ Donna@GlacierPointSolutions.com</a:t>
            </a:r>
            <a:endParaRPr lang="en-US" dirty="0"/>
          </a:p>
        </p:txBody>
      </p:sp>
      <p:sp>
        <p:nvSpPr>
          <p:cNvPr id="5" name="Slide Number Placeholder 4"/>
          <p:cNvSpPr>
            <a:spLocks noGrp="1"/>
          </p:cNvSpPr>
          <p:nvPr>
            <p:ph type="sldNum" sz="quarter" idx="12"/>
          </p:nvPr>
        </p:nvSpPr>
        <p:spPr/>
        <p:txBody>
          <a:bodyPr/>
          <a:lstStyle/>
          <a:p>
            <a:fld id="{1CA093FF-0709-489F-960B-E0D5A32CFF65}" type="slidenum">
              <a:rPr lang="en-US" smtClean="0"/>
              <a:t>3</a:t>
            </a:fld>
            <a:endParaRPr lang="en-US"/>
          </a:p>
        </p:txBody>
      </p:sp>
    </p:spTree>
    <p:extLst>
      <p:ext uri="{BB962C8B-B14F-4D97-AF65-F5344CB8AC3E}">
        <p14:creationId xmlns:p14="http://schemas.microsoft.com/office/powerpoint/2010/main" val="3979056034"/>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Welcome</a:t>
            </a:r>
            <a:endParaRPr lang="en-US" dirty="0"/>
          </a:p>
        </p:txBody>
      </p:sp>
      <p:sp>
        <p:nvSpPr>
          <p:cNvPr id="3" name="Content Placeholder 2"/>
          <p:cNvSpPr>
            <a:spLocks noGrp="1"/>
          </p:cNvSpPr>
          <p:nvPr>
            <p:ph idx="1"/>
          </p:nvPr>
        </p:nvSpPr>
        <p:spPr>
          <a:xfrm>
            <a:off x="1885949" y="1752147"/>
            <a:ext cx="4969421" cy="4264932"/>
          </a:xfrm>
        </p:spPr>
        <p:txBody>
          <a:bodyPr>
            <a:normAutofit lnSpcReduction="10000"/>
          </a:bodyPr>
          <a:lstStyle/>
          <a:p>
            <a:pPr marL="0" indent="0">
              <a:buNone/>
            </a:pPr>
            <a:r>
              <a:rPr lang="en-US" sz="3600" dirty="0" smtClean="0"/>
              <a:t>Happy New Year!</a:t>
            </a:r>
          </a:p>
          <a:p>
            <a:pPr marL="0" indent="0">
              <a:buNone/>
            </a:pPr>
            <a:endParaRPr lang="en-US" dirty="0" smtClean="0"/>
          </a:p>
          <a:p>
            <a:pPr lvl="1"/>
            <a:r>
              <a:rPr lang="en-US" sz="2800" dirty="0"/>
              <a:t>S</a:t>
            </a:r>
            <a:r>
              <a:rPr lang="en-US" sz="2800" dirty="0" smtClean="0"/>
              <a:t>hare ONE WORD that describes your Holiday</a:t>
            </a:r>
          </a:p>
          <a:p>
            <a:pPr lvl="1"/>
            <a:endParaRPr lang="en-US" sz="2800" dirty="0"/>
          </a:p>
          <a:p>
            <a:pPr marL="457200" lvl="1" indent="0">
              <a:buNone/>
            </a:pPr>
            <a:r>
              <a:rPr lang="en-US" sz="2800" dirty="0" smtClean="0"/>
              <a:t>OR</a:t>
            </a:r>
          </a:p>
          <a:p>
            <a:pPr lvl="1"/>
            <a:endParaRPr lang="en-US" sz="2800" dirty="0"/>
          </a:p>
          <a:p>
            <a:pPr lvl="1"/>
            <a:r>
              <a:rPr lang="en-US" sz="2800" dirty="0" smtClean="0"/>
              <a:t> Share your WORD that describes your intention for 2017</a:t>
            </a:r>
            <a:endParaRPr lang="en-US" sz="2800" dirty="0"/>
          </a:p>
        </p:txBody>
      </p:sp>
      <p:sp>
        <p:nvSpPr>
          <p:cNvPr id="4" name="Date Placeholder 3"/>
          <p:cNvSpPr>
            <a:spLocks noGrp="1"/>
          </p:cNvSpPr>
          <p:nvPr>
            <p:ph type="dt" sz="half" idx="10"/>
          </p:nvPr>
        </p:nvSpPr>
        <p:spPr/>
        <p:txBody>
          <a:bodyPr/>
          <a:lstStyle/>
          <a:p>
            <a:r>
              <a:rPr lang="en-US" smtClean="0"/>
              <a:t>@</a:t>
            </a:r>
            <a:fld id="{181B60C6-3CD4-4FE7-B08D-3B8807C220F0}" type="datetime1">
              <a:rPr lang="en-US" smtClean="0"/>
              <a:pPr/>
              <a:t>17-01-09</a:t>
            </a:fld>
            <a:r>
              <a:rPr lang="en-US" smtClean="0"/>
              <a:t> Glacier Point Solutions, Inc. ~  GlacierPointSolutions.com ~ Donna Schilder ~ (562)434-7822 ~ Donna@GlacierPointSolutions.com</a:t>
            </a:r>
            <a:endParaRPr lang="en-US" dirty="0"/>
          </a:p>
        </p:txBody>
      </p:sp>
      <p:sp>
        <p:nvSpPr>
          <p:cNvPr id="5" name="Slide Number Placeholder 4"/>
          <p:cNvSpPr>
            <a:spLocks noGrp="1"/>
          </p:cNvSpPr>
          <p:nvPr>
            <p:ph type="sldNum" sz="quarter" idx="12"/>
          </p:nvPr>
        </p:nvSpPr>
        <p:spPr/>
        <p:txBody>
          <a:bodyPr/>
          <a:lstStyle/>
          <a:p>
            <a:fld id="{1CA093FF-0709-489F-960B-E0D5A32CFF65}" type="slidenum">
              <a:rPr lang="en-US" smtClean="0"/>
              <a:t>4</a:t>
            </a:fld>
            <a:endParaRPr lang="en-US" dirty="0"/>
          </a:p>
        </p:txBody>
      </p:sp>
      <p:pic>
        <p:nvPicPr>
          <p:cNvPr id="6" name="Picture 5" descr="HappyNewYear.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90055" y="2101902"/>
            <a:ext cx="5038520" cy="3151308"/>
          </a:xfrm>
          <a:prstGeom prst="rect">
            <a:avLst/>
          </a:prstGeom>
        </p:spPr>
      </p:pic>
    </p:spTree>
    <p:extLst>
      <p:ext uri="{BB962C8B-B14F-4D97-AF65-F5344CB8AC3E}">
        <p14:creationId xmlns:p14="http://schemas.microsoft.com/office/powerpoint/2010/main" val="2736744068"/>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Interview Preparation - Mindset</a:t>
            </a:r>
            <a:endParaRPr lang="en-US" dirty="0"/>
          </a:p>
        </p:txBody>
      </p:sp>
      <p:sp>
        <p:nvSpPr>
          <p:cNvPr id="3" name="Content Placeholder 2"/>
          <p:cNvSpPr>
            <a:spLocks noGrp="1"/>
          </p:cNvSpPr>
          <p:nvPr>
            <p:ph idx="1"/>
          </p:nvPr>
        </p:nvSpPr>
        <p:spPr/>
        <p:txBody>
          <a:bodyPr>
            <a:normAutofit/>
          </a:bodyPr>
          <a:lstStyle/>
          <a:p>
            <a:r>
              <a:rPr lang="en-CA" dirty="0"/>
              <a:t>Think like an Entrepreneur or Consultant </a:t>
            </a:r>
            <a:r>
              <a:rPr lang="mr-IN" dirty="0"/>
              <a:t>–</a:t>
            </a:r>
            <a:r>
              <a:rPr lang="en-CA" dirty="0"/>
              <a:t> Who &amp; Where needs your skills?</a:t>
            </a:r>
          </a:p>
          <a:p>
            <a:pPr lvl="1"/>
            <a:r>
              <a:rPr lang="en-CA" sz="2800" dirty="0"/>
              <a:t> Entrepreneurs look for </a:t>
            </a:r>
            <a:r>
              <a:rPr lang="en-CA" sz="2800" dirty="0" smtClean="0"/>
              <a:t>opportunities and are proactive. </a:t>
            </a:r>
            <a:endParaRPr lang="en-US" sz="2800" dirty="0"/>
          </a:p>
          <a:p>
            <a:pPr lvl="1"/>
            <a:r>
              <a:rPr lang="en-US" sz="2800" dirty="0" smtClean="0"/>
              <a:t>The </a:t>
            </a:r>
            <a:r>
              <a:rPr lang="en-US" sz="2800" dirty="0"/>
              <a:t>company has a problem</a:t>
            </a:r>
            <a:r>
              <a:rPr lang="mr-IN" sz="2800" dirty="0" smtClean="0"/>
              <a:t>…</a:t>
            </a:r>
            <a:r>
              <a:rPr lang="en-CA" sz="2800" dirty="0"/>
              <a:t>What IS the problem? </a:t>
            </a:r>
            <a:endParaRPr lang="en-CA" sz="2800" dirty="0" smtClean="0"/>
          </a:p>
          <a:p>
            <a:pPr lvl="2"/>
            <a:r>
              <a:rPr lang="en-CA" dirty="0"/>
              <a:t>H</a:t>
            </a:r>
            <a:r>
              <a:rPr lang="en-CA" dirty="0" smtClean="0"/>
              <a:t>ow </a:t>
            </a:r>
            <a:r>
              <a:rPr lang="en-CA" dirty="0"/>
              <a:t>can you show that you can solve </a:t>
            </a:r>
            <a:r>
              <a:rPr lang="en-CA" dirty="0" smtClean="0"/>
              <a:t>that problem? </a:t>
            </a:r>
          </a:p>
          <a:p>
            <a:pPr lvl="2"/>
            <a:r>
              <a:rPr lang="en-CA" dirty="0" smtClean="0"/>
              <a:t>How will you convey your value? What </a:t>
            </a:r>
            <a:r>
              <a:rPr lang="en-CA" dirty="0"/>
              <a:t>skills &amp; experiences will help solve this problem</a:t>
            </a:r>
            <a:r>
              <a:rPr lang="en-CA" dirty="0" smtClean="0"/>
              <a:t>?</a:t>
            </a:r>
          </a:p>
          <a:p>
            <a:pPr lvl="1"/>
            <a:r>
              <a:rPr lang="en-US" sz="2800" dirty="0"/>
              <a:t>Identify creative ideas to bring to the interview: 30-60-90 day plan, questions that dive deeper, etc.</a:t>
            </a:r>
          </a:p>
          <a:p>
            <a:pPr lvl="1"/>
            <a:endParaRPr lang="en-CA" sz="2800" dirty="0"/>
          </a:p>
          <a:p>
            <a:pPr lvl="1"/>
            <a:endParaRPr lang="en-US" dirty="0"/>
          </a:p>
        </p:txBody>
      </p:sp>
      <p:sp>
        <p:nvSpPr>
          <p:cNvPr id="4" name="Date Placeholder 3"/>
          <p:cNvSpPr>
            <a:spLocks noGrp="1"/>
          </p:cNvSpPr>
          <p:nvPr>
            <p:ph type="dt" sz="half" idx="10"/>
          </p:nvPr>
        </p:nvSpPr>
        <p:spPr/>
        <p:txBody>
          <a:bodyPr/>
          <a:lstStyle/>
          <a:p>
            <a:r>
              <a:rPr lang="en-US"/>
              <a:t>@</a:t>
            </a:r>
            <a:fld id="{181B60C6-3CD4-4FE7-B08D-3B8807C220F0}" type="datetime1">
              <a:rPr lang="en-US" smtClean="0"/>
              <a:pPr/>
              <a:t>17-01-09</a:t>
            </a:fld>
            <a:r>
              <a:rPr lang="en-US"/>
              <a:t> Glacier Point Solutions, Inc. ~  GlacierPointSolutions.com ~ Donna Schilder ~ (562)434-7822 ~ Donna@GlacierPointSolutions.com</a:t>
            </a:r>
            <a:endParaRPr lang="en-US" dirty="0"/>
          </a:p>
        </p:txBody>
      </p:sp>
      <p:sp>
        <p:nvSpPr>
          <p:cNvPr id="5" name="Slide Number Placeholder 4"/>
          <p:cNvSpPr>
            <a:spLocks noGrp="1"/>
          </p:cNvSpPr>
          <p:nvPr>
            <p:ph type="sldNum" sz="quarter" idx="12"/>
          </p:nvPr>
        </p:nvSpPr>
        <p:spPr/>
        <p:txBody>
          <a:bodyPr/>
          <a:lstStyle/>
          <a:p>
            <a:fld id="{1CA093FF-0709-489F-960B-E0D5A32CFF65}" type="slidenum">
              <a:rPr lang="en-US" smtClean="0"/>
              <a:t>5</a:t>
            </a:fld>
            <a:endParaRPr lang="en-US" dirty="0"/>
          </a:p>
        </p:txBody>
      </p:sp>
    </p:spTree>
    <p:extLst>
      <p:ext uri="{BB962C8B-B14F-4D97-AF65-F5344CB8AC3E}">
        <p14:creationId xmlns:p14="http://schemas.microsoft.com/office/powerpoint/2010/main" val="3211582762"/>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Interview Preparation - </a:t>
            </a:r>
            <a:r>
              <a:rPr lang="en-US" dirty="0" smtClean="0"/>
              <a:t>Mindset</a:t>
            </a:r>
            <a:endParaRPr lang="en-US" dirty="0"/>
          </a:p>
        </p:txBody>
      </p:sp>
      <p:sp>
        <p:nvSpPr>
          <p:cNvPr id="3" name="Content Placeholder 2"/>
          <p:cNvSpPr>
            <a:spLocks noGrp="1"/>
          </p:cNvSpPr>
          <p:nvPr>
            <p:ph idx="1"/>
          </p:nvPr>
        </p:nvSpPr>
        <p:spPr/>
        <p:txBody>
          <a:bodyPr>
            <a:normAutofit/>
          </a:bodyPr>
          <a:lstStyle/>
          <a:p>
            <a:r>
              <a:rPr lang="en-US" dirty="0"/>
              <a:t>Asking questions that are curious, direct and clear are key to finding out what their needs are and the skills they need to hire.</a:t>
            </a:r>
          </a:p>
          <a:p>
            <a:r>
              <a:rPr lang="en-US" dirty="0"/>
              <a:t>Speak with confidence and trust by listening to your intuition for what to say next</a:t>
            </a:r>
            <a:r>
              <a:rPr lang="en-US" dirty="0" smtClean="0"/>
              <a:t>.</a:t>
            </a:r>
          </a:p>
          <a:p>
            <a:r>
              <a:rPr lang="en-US" dirty="0" smtClean="0"/>
              <a:t>Prepare </a:t>
            </a:r>
            <a:r>
              <a:rPr lang="en-US" dirty="0"/>
              <a:t>in body and mind - Amy Cuddy Ted </a:t>
            </a:r>
            <a:r>
              <a:rPr lang="en-US" dirty="0" smtClean="0"/>
              <a:t>Talk.</a:t>
            </a:r>
            <a:endParaRPr lang="en-CA" dirty="0" smtClean="0"/>
          </a:p>
          <a:p>
            <a:r>
              <a:rPr lang="en-US" dirty="0"/>
              <a:t>Video tape yourself answering interview questions.</a:t>
            </a:r>
          </a:p>
          <a:p>
            <a:pPr marL="0" indent="0">
              <a:buNone/>
            </a:pPr>
            <a:endParaRPr lang="en-US" dirty="0">
              <a:solidFill>
                <a:srgbClr val="FF0000"/>
              </a:solidFill>
            </a:endParaRPr>
          </a:p>
          <a:p>
            <a:endParaRPr lang="en-US" dirty="0"/>
          </a:p>
        </p:txBody>
      </p:sp>
      <p:sp>
        <p:nvSpPr>
          <p:cNvPr id="4" name="Date Placeholder 3"/>
          <p:cNvSpPr>
            <a:spLocks noGrp="1"/>
          </p:cNvSpPr>
          <p:nvPr>
            <p:ph type="dt" sz="half" idx="10"/>
          </p:nvPr>
        </p:nvSpPr>
        <p:spPr/>
        <p:txBody>
          <a:bodyPr/>
          <a:lstStyle/>
          <a:p>
            <a:r>
              <a:rPr lang="en-US" smtClean="0"/>
              <a:t>@</a:t>
            </a:r>
            <a:fld id="{181B60C6-3CD4-4FE7-B08D-3B8807C220F0}" type="datetime1">
              <a:rPr lang="en-US" smtClean="0"/>
              <a:pPr/>
              <a:t>17-01-09</a:t>
            </a:fld>
            <a:r>
              <a:rPr lang="en-US" smtClean="0"/>
              <a:t> Glacier Point Solutions, Inc. ~  GlacierPointSolutions.com ~ Donna Schilder ~ (562)434-7822 ~ Donna@GlacierPointSolutions.com</a:t>
            </a:r>
            <a:endParaRPr lang="en-US" dirty="0"/>
          </a:p>
        </p:txBody>
      </p:sp>
      <p:sp>
        <p:nvSpPr>
          <p:cNvPr id="5" name="Slide Number Placeholder 4"/>
          <p:cNvSpPr>
            <a:spLocks noGrp="1"/>
          </p:cNvSpPr>
          <p:nvPr>
            <p:ph type="sldNum" sz="quarter" idx="12"/>
          </p:nvPr>
        </p:nvSpPr>
        <p:spPr/>
        <p:txBody>
          <a:bodyPr/>
          <a:lstStyle/>
          <a:p>
            <a:fld id="{1CA093FF-0709-489F-960B-E0D5A32CFF65}" type="slidenum">
              <a:rPr lang="en-US" smtClean="0"/>
              <a:t>6</a:t>
            </a:fld>
            <a:endParaRPr lang="en-US" dirty="0"/>
          </a:p>
        </p:txBody>
      </p:sp>
    </p:spTree>
    <p:extLst>
      <p:ext uri="{BB962C8B-B14F-4D97-AF65-F5344CB8AC3E}">
        <p14:creationId xmlns:p14="http://schemas.microsoft.com/office/powerpoint/2010/main" val="908718206"/>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382487"/>
            <a:ext cx="2218814" cy="5951505"/>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p:txBody>
          <a:bodyPr/>
          <a:lstStyle/>
          <a:p>
            <a:r>
              <a:rPr lang="en-US" smtClean="0"/>
              <a:t>@</a:t>
            </a:r>
            <a:fld id="{181B60C6-3CD4-4FE7-B08D-3B8807C220F0}" type="datetime1">
              <a:rPr lang="en-US" smtClean="0"/>
              <a:pPr/>
              <a:t>17-01-09</a:t>
            </a:fld>
            <a:r>
              <a:rPr lang="en-US" smtClean="0"/>
              <a:t> Glacier Point Solutions, Inc. ~  GlacierPointSolutions.com ~ Donna Schilder ~ (562)434-7822 ~ Donna@GlacierPointSolutions.com</a:t>
            </a:r>
            <a:endParaRPr lang="en-US" dirty="0"/>
          </a:p>
        </p:txBody>
      </p:sp>
      <p:sp>
        <p:nvSpPr>
          <p:cNvPr id="5" name="Slide Number Placeholder 4"/>
          <p:cNvSpPr>
            <a:spLocks noGrp="1"/>
          </p:cNvSpPr>
          <p:nvPr>
            <p:ph type="sldNum" sz="quarter" idx="12"/>
          </p:nvPr>
        </p:nvSpPr>
        <p:spPr/>
        <p:txBody>
          <a:bodyPr/>
          <a:lstStyle/>
          <a:p>
            <a:fld id="{1CA093FF-0709-489F-960B-E0D5A32CFF65}" type="slidenum">
              <a:rPr lang="en-US" smtClean="0"/>
              <a:t>7</a:t>
            </a:fld>
            <a:endParaRPr lang="en-US" dirty="0"/>
          </a:p>
        </p:txBody>
      </p:sp>
      <p:pic>
        <p:nvPicPr>
          <p:cNvPr id="13" name="Picture 12" descr="Screen Shot 2016-12-30 at 10.24.02 A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0136" y="807745"/>
            <a:ext cx="11351840" cy="5890105"/>
          </a:xfrm>
          <a:prstGeom prst="rect">
            <a:avLst/>
          </a:prstGeom>
        </p:spPr>
      </p:pic>
      <p:sp>
        <p:nvSpPr>
          <p:cNvPr id="6" name="Title 1"/>
          <p:cNvSpPr>
            <a:spLocks noGrp="1"/>
          </p:cNvSpPr>
          <p:nvPr>
            <p:ph type="title"/>
          </p:nvPr>
        </p:nvSpPr>
        <p:spPr>
          <a:xfrm>
            <a:off x="474723" y="141657"/>
            <a:ext cx="9467850" cy="984670"/>
          </a:xfrm>
        </p:spPr>
        <p:txBody>
          <a:bodyPr/>
          <a:lstStyle/>
          <a:p>
            <a:r>
              <a:rPr lang="en-US" dirty="0"/>
              <a:t>Interview </a:t>
            </a:r>
            <a:r>
              <a:rPr lang="en-US" dirty="0" smtClean="0"/>
              <a:t>Preparation</a:t>
            </a:r>
            <a:endParaRPr lang="en-US" dirty="0"/>
          </a:p>
        </p:txBody>
      </p:sp>
    </p:spTree>
    <p:extLst>
      <p:ext uri="{BB962C8B-B14F-4D97-AF65-F5344CB8AC3E}">
        <p14:creationId xmlns:p14="http://schemas.microsoft.com/office/powerpoint/2010/main" val="203055721"/>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4-Point Star 5"/>
          <p:cNvSpPr/>
          <p:nvPr/>
        </p:nvSpPr>
        <p:spPr>
          <a:xfrm>
            <a:off x="4611076" y="3282461"/>
            <a:ext cx="3946770" cy="2872154"/>
          </a:xfrm>
          <a:prstGeom prst="star4">
            <a:avLst/>
          </a:prstGeom>
          <a:solidFill>
            <a:srgbClr val="EECF3F"/>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lstStyle/>
          <a:p>
            <a:r>
              <a:rPr lang="en-US" dirty="0" smtClean="0"/>
              <a:t>Preparation &amp; STAR</a:t>
            </a:r>
            <a:endParaRPr lang="en-US" dirty="0"/>
          </a:p>
        </p:txBody>
      </p:sp>
      <p:sp>
        <p:nvSpPr>
          <p:cNvPr id="3" name="Content Placeholder 2"/>
          <p:cNvSpPr>
            <a:spLocks noGrp="1"/>
          </p:cNvSpPr>
          <p:nvPr>
            <p:ph idx="1"/>
          </p:nvPr>
        </p:nvSpPr>
        <p:spPr/>
        <p:txBody>
          <a:bodyPr/>
          <a:lstStyle/>
          <a:p>
            <a:r>
              <a:rPr lang="en-US" dirty="0" smtClean="0"/>
              <a:t>Recognize when to use STAR</a:t>
            </a:r>
          </a:p>
          <a:p>
            <a:pPr lvl="1"/>
            <a:r>
              <a:rPr lang="en-US" dirty="0" smtClean="0"/>
              <a:t>“Tell me about a time when</a:t>
            </a:r>
            <a:r>
              <a:rPr lang="mr-IN" dirty="0" smtClean="0"/>
              <a:t>…</a:t>
            </a:r>
            <a:r>
              <a:rPr lang="en-CA" dirty="0" smtClean="0"/>
              <a:t>.”</a:t>
            </a:r>
          </a:p>
          <a:p>
            <a:pPr lvl="1"/>
            <a:r>
              <a:rPr lang="en-CA" dirty="0" smtClean="0"/>
              <a:t>“How would you react or how did you deal with a situation where</a:t>
            </a:r>
            <a:r>
              <a:rPr lang="mr-IN" dirty="0" smtClean="0"/>
              <a:t>…</a:t>
            </a:r>
            <a:r>
              <a:rPr lang="en-CA" dirty="0" smtClean="0"/>
              <a:t>”</a:t>
            </a:r>
          </a:p>
          <a:p>
            <a:pPr lvl="1"/>
            <a:r>
              <a:rPr lang="en-CA" dirty="0" smtClean="0"/>
              <a:t>“Describe a time when</a:t>
            </a:r>
            <a:r>
              <a:rPr lang="mr-IN" dirty="0" smtClean="0"/>
              <a:t>…</a:t>
            </a:r>
            <a:r>
              <a:rPr lang="en-CA" dirty="0" smtClean="0"/>
              <a:t>”</a:t>
            </a:r>
          </a:p>
          <a:p>
            <a:pPr lvl="1"/>
            <a:endParaRPr lang="en-CA" dirty="0"/>
          </a:p>
          <a:p>
            <a:pPr marL="0" indent="0" algn="ctr">
              <a:buNone/>
            </a:pPr>
            <a:r>
              <a:rPr lang="en-CA" dirty="0" smtClean="0"/>
              <a:t>S </a:t>
            </a:r>
            <a:r>
              <a:rPr lang="mr-IN" dirty="0" smtClean="0"/>
              <a:t>–</a:t>
            </a:r>
            <a:r>
              <a:rPr lang="en-CA" dirty="0" smtClean="0"/>
              <a:t> Situation</a:t>
            </a:r>
          </a:p>
          <a:p>
            <a:pPr marL="0" indent="0" algn="ctr">
              <a:buNone/>
            </a:pPr>
            <a:r>
              <a:rPr lang="en-CA" dirty="0" smtClean="0"/>
              <a:t>T </a:t>
            </a:r>
            <a:r>
              <a:rPr lang="mr-IN" dirty="0" smtClean="0"/>
              <a:t>–</a:t>
            </a:r>
            <a:r>
              <a:rPr lang="en-CA" dirty="0" smtClean="0"/>
              <a:t> Task</a:t>
            </a:r>
          </a:p>
          <a:p>
            <a:pPr marL="0" indent="0" algn="ctr">
              <a:buNone/>
            </a:pPr>
            <a:r>
              <a:rPr lang="en-CA" dirty="0" smtClean="0"/>
              <a:t>A </a:t>
            </a:r>
            <a:r>
              <a:rPr lang="mr-IN" dirty="0" smtClean="0"/>
              <a:t>–</a:t>
            </a:r>
            <a:r>
              <a:rPr lang="en-CA" dirty="0" smtClean="0"/>
              <a:t> Action</a:t>
            </a:r>
          </a:p>
          <a:p>
            <a:pPr marL="0" indent="0" algn="ctr">
              <a:buNone/>
            </a:pPr>
            <a:r>
              <a:rPr lang="en-CA" dirty="0" smtClean="0"/>
              <a:t>R - Results</a:t>
            </a:r>
            <a:endParaRPr lang="en-US" dirty="0"/>
          </a:p>
        </p:txBody>
      </p:sp>
      <p:sp>
        <p:nvSpPr>
          <p:cNvPr id="4" name="Date Placeholder 3"/>
          <p:cNvSpPr>
            <a:spLocks noGrp="1"/>
          </p:cNvSpPr>
          <p:nvPr>
            <p:ph type="dt" sz="half" idx="10"/>
          </p:nvPr>
        </p:nvSpPr>
        <p:spPr/>
        <p:txBody>
          <a:bodyPr/>
          <a:lstStyle/>
          <a:p>
            <a:r>
              <a:rPr lang="en-US" smtClean="0"/>
              <a:t>@</a:t>
            </a:r>
            <a:fld id="{181B60C6-3CD4-4FE7-B08D-3B8807C220F0}" type="datetime1">
              <a:rPr lang="en-US" smtClean="0"/>
              <a:pPr/>
              <a:t>17-01-09</a:t>
            </a:fld>
            <a:r>
              <a:rPr lang="en-US" smtClean="0"/>
              <a:t> Glacier Point Solutions, Inc. ~  GlacierPointSolutions.com ~ Donna Schilder ~ (562)434-7822 ~ Donna@GlacierPointSolutions.com</a:t>
            </a:r>
            <a:endParaRPr lang="en-US" dirty="0"/>
          </a:p>
        </p:txBody>
      </p:sp>
      <p:sp>
        <p:nvSpPr>
          <p:cNvPr id="5" name="Slide Number Placeholder 4"/>
          <p:cNvSpPr>
            <a:spLocks noGrp="1"/>
          </p:cNvSpPr>
          <p:nvPr>
            <p:ph type="sldNum" sz="quarter" idx="12"/>
          </p:nvPr>
        </p:nvSpPr>
        <p:spPr/>
        <p:txBody>
          <a:bodyPr/>
          <a:lstStyle/>
          <a:p>
            <a:fld id="{1CA093FF-0709-489F-960B-E0D5A32CFF65}" type="slidenum">
              <a:rPr lang="en-US" smtClean="0"/>
              <a:t>8</a:t>
            </a:fld>
            <a:endParaRPr lang="en-US" dirty="0"/>
          </a:p>
        </p:txBody>
      </p:sp>
    </p:spTree>
    <p:extLst>
      <p:ext uri="{BB962C8B-B14F-4D97-AF65-F5344CB8AC3E}">
        <p14:creationId xmlns:p14="http://schemas.microsoft.com/office/powerpoint/2010/main" val="296860237"/>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nervousbusinessman.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703950" y="3536551"/>
            <a:ext cx="2857500" cy="2844800"/>
          </a:xfrm>
          <a:prstGeom prst="rect">
            <a:avLst/>
          </a:prstGeom>
        </p:spPr>
      </p:pic>
      <p:sp>
        <p:nvSpPr>
          <p:cNvPr id="2" name="Title 1"/>
          <p:cNvSpPr>
            <a:spLocks noGrp="1"/>
          </p:cNvSpPr>
          <p:nvPr>
            <p:ph type="title"/>
          </p:nvPr>
        </p:nvSpPr>
        <p:spPr/>
        <p:txBody>
          <a:bodyPr/>
          <a:lstStyle/>
          <a:p>
            <a:r>
              <a:rPr lang="en-US" dirty="0" smtClean="0"/>
              <a:t>Interview prep </a:t>
            </a:r>
            <a:r>
              <a:rPr lang="mr-IN" dirty="0" smtClean="0"/>
              <a:t>–</a:t>
            </a:r>
            <a:r>
              <a:rPr lang="en-US" dirty="0" smtClean="0"/>
              <a:t> dealing with ‘nervousness’</a:t>
            </a:r>
            <a:endParaRPr lang="en-US" dirty="0"/>
          </a:p>
        </p:txBody>
      </p:sp>
      <p:sp>
        <p:nvSpPr>
          <p:cNvPr id="3" name="Content Placeholder 2"/>
          <p:cNvSpPr>
            <a:spLocks noGrp="1"/>
          </p:cNvSpPr>
          <p:nvPr>
            <p:ph idx="1"/>
          </p:nvPr>
        </p:nvSpPr>
        <p:spPr>
          <a:xfrm>
            <a:off x="1912772" y="1752147"/>
            <a:ext cx="7262978" cy="4264932"/>
          </a:xfrm>
        </p:spPr>
        <p:txBody>
          <a:bodyPr>
            <a:noAutofit/>
          </a:bodyPr>
          <a:lstStyle/>
          <a:p>
            <a:r>
              <a:rPr lang="en-US" dirty="0" smtClean="0"/>
              <a:t>Amy Cuddy </a:t>
            </a:r>
            <a:r>
              <a:rPr lang="mr-IN" dirty="0" smtClean="0"/>
              <a:t>–</a:t>
            </a:r>
            <a:r>
              <a:rPr lang="en-US" dirty="0" smtClean="0"/>
              <a:t> Ted Talk</a:t>
            </a:r>
          </a:p>
          <a:p>
            <a:r>
              <a:rPr lang="en-US" dirty="0" smtClean="0"/>
              <a:t>Book Resources</a:t>
            </a:r>
          </a:p>
          <a:p>
            <a:r>
              <a:rPr lang="en-US" dirty="0" smtClean="0"/>
              <a:t>Identifying your Interview Objectives creates focus</a:t>
            </a:r>
          </a:p>
          <a:p>
            <a:r>
              <a:rPr lang="en-US" dirty="0" smtClean="0"/>
              <a:t>Identify strategies particular to the client that will help them shift their anxiety, overwhelm, nervousness, fear, etc.</a:t>
            </a:r>
          </a:p>
        </p:txBody>
      </p:sp>
      <p:sp>
        <p:nvSpPr>
          <p:cNvPr id="4" name="Date Placeholder 3"/>
          <p:cNvSpPr>
            <a:spLocks noGrp="1"/>
          </p:cNvSpPr>
          <p:nvPr>
            <p:ph type="dt" sz="half" idx="10"/>
          </p:nvPr>
        </p:nvSpPr>
        <p:spPr/>
        <p:txBody>
          <a:bodyPr/>
          <a:lstStyle/>
          <a:p>
            <a:fld id="{BE3AFCCC-5871-4572-87B8-E8DE224C8FA8}" type="datetime1">
              <a:rPr lang="en-US" smtClean="0"/>
              <a:t>17-01-09</a:t>
            </a:fld>
            <a:r>
              <a:rPr lang="en-US" smtClean="0"/>
              <a:t> GlacierPointSolutions.com ~ Donna Schilder, President ~ (562)434-7822 ~ Donna@GlacierPointSolutions.com</a:t>
            </a:r>
            <a:endParaRPr lang="en-US" dirty="0"/>
          </a:p>
        </p:txBody>
      </p:sp>
      <p:sp>
        <p:nvSpPr>
          <p:cNvPr id="5" name="Slide Number Placeholder 4"/>
          <p:cNvSpPr>
            <a:spLocks noGrp="1"/>
          </p:cNvSpPr>
          <p:nvPr>
            <p:ph type="sldNum" sz="quarter" idx="12"/>
          </p:nvPr>
        </p:nvSpPr>
        <p:spPr/>
        <p:txBody>
          <a:bodyPr/>
          <a:lstStyle/>
          <a:p>
            <a:fld id="{1CA093FF-0709-489F-960B-E0D5A32CFF65}" type="slidenum">
              <a:rPr lang="en-US" smtClean="0"/>
              <a:t>9</a:t>
            </a:fld>
            <a:endParaRPr lang="en-US"/>
          </a:p>
        </p:txBody>
      </p:sp>
    </p:spTree>
    <p:extLst>
      <p:ext uri="{BB962C8B-B14F-4D97-AF65-F5344CB8AC3E}">
        <p14:creationId xmlns:p14="http://schemas.microsoft.com/office/powerpoint/2010/main" val="2437662020"/>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Interview Practice</a:t>
            </a:r>
            <a:endParaRPr lang="en-US" dirty="0"/>
          </a:p>
        </p:txBody>
      </p:sp>
      <p:sp>
        <p:nvSpPr>
          <p:cNvPr id="3" name="Content Placeholder 2"/>
          <p:cNvSpPr>
            <a:spLocks noGrp="1"/>
          </p:cNvSpPr>
          <p:nvPr>
            <p:ph idx="1"/>
          </p:nvPr>
        </p:nvSpPr>
        <p:spPr>
          <a:xfrm>
            <a:off x="1885949" y="1752146"/>
            <a:ext cx="9602666" cy="4500161"/>
          </a:xfrm>
        </p:spPr>
        <p:txBody>
          <a:bodyPr>
            <a:noAutofit/>
          </a:bodyPr>
          <a:lstStyle/>
          <a:p>
            <a:pPr marL="0" indent="0">
              <a:buNone/>
            </a:pPr>
            <a:r>
              <a:rPr lang="en-US" sz="2400" b="1" i="1" dirty="0" smtClean="0"/>
              <a:t>Mock Interview Prep:</a:t>
            </a:r>
          </a:p>
          <a:p>
            <a:r>
              <a:rPr lang="en-US" sz="2400" dirty="0" smtClean="0"/>
              <a:t>Identify </a:t>
            </a:r>
            <a:r>
              <a:rPr lang="en-US" sz="2400" dirty="0"/>
              <a:t>the client’s Interview Objectives</a:t>
            </a:r>
          </a:p>
          <a:p>
            <a:r>
              <a:rPr lang="en-US" sz="2400" dirty="0" smtClean="0"/>
              <a:t>Identify client’s existing challenges or difficulties (faced in the past)</a:t>
            </a:r>
          </a:p>
          <a:p>
            <a:pPr marL="0" indent="0">
              <a:buNone/>
            </a:pPr>
            <a:r>
              <a:rPr lang="en-US" sz="2400" b="1" i="1" dirty="0" smtClean="0"/>
              <a:t>Mock Interview (20-25 minutes):</a:t>
            </a:r>
            <a:endParaRPr lang="en-US" sz="2400" b="1" i="1" dirty="0"/>
          </a:p>
          <a:p>
            <a:r>
              <a:rPr lang="en-US" sz="2400" dirty="0" smtClean="0"/>
              <a:t>Ask questions related to the JD, include difficult questions, and incorporate a minimum of 2 behavioral Questions. </a:t>
            </a:r>
          </a:p>
          <a:p>
            <a:r>
              <a:rPr lang="en-US" sz="2400" dirty="0" smtClean="0"/>
              <a:t>De-brief after each question/answer. Ask coachee what went well &amp; what they would improve for next time. Coach provides his/her feedback.</a:t>
            </a:r>
          </a:p>
          <a:p>
            <a:r>
              <a:rPr lang="en-US" sz="2400" dirty="0" smtClean="0"/>
              <a:t>Conduct final feedback at the end of the full mock interview. Coachee provides what went well &amp; what they would improve. Coach provides his/her feedback </a:t>
            </a:r>
            <a:r>
              <a:rPr lang="mr-IN" sz="2400" dirty="0" smtClean="0"/>
              <a:t>–</a:t>
            </a:r>
            <a:r>
              <a:rPr lang="en-US" sz="2400" dirty="0" smtClean="0"/>
              <a:t> tie back to original objectives.</a:t>
            </a:r>
          </a:p>
        </p:txBody>
      </p:sp>
      <p:sp>
        <p:nvSpPr>
          <p:cNvPr id="4" name="Date Placeholder 3"/>
          <p:cNvSpPr>
            <a:spLocks noGrp="1"/>
          </p:cNvSpPr>
          <p:nvPr>
            <p:ph type="dt" sz="half" idx="10"/>
          </p:nvPr>
        </p:nvSpPr>
        <p:spPr/>
        <p:txBody>
          <a:bodyPr/>
          <a:lstStyle/>
          <a:p>
            <a:fld id="{BE3AFCCC-5871-4572-87B8-E8DE224C8FA8}" type="datetime1">
              <a:rPr lang="en-US" smtClean="0"/>
              <a:t>17-01-09</a:t>
            </a:fld>
            <a:r>
              <a:rPr lang="en-US" dirty="0" smtClean="0"/>
              <a:t> </a:t>
            </a:r>
            <a:r>
              <a:rPr lang="en-US" dirty="0" err="1" smtClean="0"/>
              <a:t>GlacierPointSolutions.com</a:t>
            </a:r>
            <a:r>
              <a:rPr lang="en-US" dirty="0" smtClean="0"/>
              <a:t> ~ Donna </a:t>
            </a:r>
            <a:r>
              <a:rPr lang="en-US" dirty="0" err="1" smtClean="0"/>
              <a:t>Schilder</a:t>
            </a:r>
            <a:r>
              <a:rPr lang="en-US" dirty="0" smtClean="0"/>
              <a:t>, President ~ (562)434-7822 ~ </a:t>
            </a:r>
            <a:r>
              <a:rPr lang="en-US" dirty="0" err="1" smtClean="0"/>
              <a:t>Donna@GlacierPointSolutions.com</a:t>
            </a:r>
            <a:endParaRPr lang="en-US" dirty="0"/>
          </a:p>
        </p:txBody>
      </p:sp>
      <p:sp>
        <p:nvSpPr>
          <p:cNvPr id="5" name="Slide Number Placeholder 4"/>
          <p:cNvSpPr>
            <a:spLocks noGrp="1"/>
          </p:cNvSpPr>
          <p:nvPr>
            <p:ph type="sldNum" sz="quarter" idx="12"/>
          </p:nvPr>
        </p:nvSpPr>
        <p:spPr/>
        <p:txBody>
          <a:bodyPr/>
          <a:lstStyle/>
          <a:p>
            <a:fld id="{1CA093FF-0709-489F-960B-E0D5A32CFF65}" type="slidenum">
              <a:rPr lang="en-US" smtClean="0"/>
              <a:t>10</a:t>
            </a:fld>
            <a:endParaRPr lang="en-US"/>
          </a:p>
        </p:txBody>
      </p:sp>
    </p:spTree>
    <p:extLst>
      <p:ext uri="{BB962C8B-B14F-4D97-AF65-F5344CB8AC3E}">
        <p14:creationId xmlns:p14="http://schemas.microsoft.com/office/powerpoint/2010/main" val="2437662020"/>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Best Practices for Interview Types</a:t>
            </a:r>
          </a:p>
        </p:txBody>
      </p:sp>
      <p:sp>
        <p:nvSpPr>
          <p:cNvPr id="3" name="Content Placeholder 2"/>
          <p:cNvSpPr>
            <a:spLocks noGrp="1"/>
          </p:cNvSpPr>
          <p:nvPr>
            <p:ph idx="1"/>
          </p:nvPr>
        </p:nvSpPr>
        <p:spPr/>
        <p:txBody>
          <a:bodyPr>
            <a:normAutofit lnSpcReduction="10000"/>
          </a:bodyPr>
          <a:lstStyle/>
          <a:p>
            <a:pPr marL="0" indent="0">
              <a:lnSpc>
                <a:spcPct val="100000"/>
              </a:lnSpc>
              <a:buNone/>
            </a:pPr>
            <a:r>
              <a:rPr lang="en-US" sz="2000" b="1" dirty="0"/>
              <a:t>Phone Interviews</a:t>
            </a:r>
          </a:p>
          <a:p>
            <a:pPr>
              <a:lnSpc>
                <a:spcPct val="100000"/>
              </a:lnSpc>
            </a:pPr>
            <a:r>
              <a:rPr lang="en-US" sz="1800" dirty="0"/>
              <a:t>Research just like you would an in person interview</a:t>
            </a:r>
          </a:p>
          <a:p>
            <a:pPr>
              <a:lnSpc>
                <a:spcPct val="100000"/>
              </a:lnSpc>
            </a:pPr>
            <a:r>
              <a:rPr lang="en-US" sz="1800" dirty="0"/>
              <a:t>Have resume, job description and STAR stories in front of you</a:t>
            </a:r>
          </a:p>
          <a:p>
            <a:pPr>
              <a:lnSpc>
                <a:spcPct val="100000"/>
              </a:lnSpc>
            </a:pPr>
            <a:r>
              <a:rPr lang="en-US" sz="1800" dirty="0"/>
              <a:t>Smile – interviews can sense your energy</a:t>
            </a:r>
          </a:p>
          <a:p>
            <a:pPr>
              <a:lnSpc>
                <a:spcPct val="100000"/>
              </a:lnSpc>
            </a:pPr>
            <a:r>
              <a:rPr lang="en-US" sz="1800" dirty="0"/>
              <a:t>If interviewer calls unannounced it is okay to reschedule</a:t>
            </a:r>
          </a:p>
          <a:p>
            <a:pPr marL="0" indent="0">
              <a:lnSpc>
                <a:spcPct val="100000"/>
              </a:lnSpc>
              <a:buNone/>
            </a:pPr>
            <a:r>
              <a:rPr lang="en-US" sz="2000" b="1" dirty="0">
                <a:cs typeface="Arial" panose="020B0604020202020204" pitchFamily="34" charset="0"/>
              </a:rPr>
              <a:t>Panel Interviews</a:t>
            </a:r>
          </a:p>
          <a:p>
            <a:pPr>
              <a:lnSpc>
                <a:spcPct val="100000"/>
              </a:lnSpc>
            </a:pPr>
            <a:r>
              <a:rPr lang="en-US" sz="1800" dirty="0"/>
              <a:t>Obtain names of panel and research them in advance</a:t>
            </a:r>
          </a:p>
          <a:p>
            <a:pPr>
              <a:lnSpc>
                <a:spcPct val="100000"/>
              </a:lnSpc>
            </a:pPr>
            <a:r>
              <a:rPr lang="en-US" sz="1800" dirty="0"/>
              <a:t>Maintain eye contact with each person and use their name in conversation</a:t>
            </a:r>
          </a:p>
          <a:p>
            <a:pPr>
              <a:lnSpc>
                <a:spcPct val="100000"/>
              </a:lnSpc>
            </a:pPr>
            <a:r>
              <a:rPr lang="en-US" sz="1800" dirty="0"/>
              <a:t>When answering a question respond to the group as a whole</a:t>
            </a:r>
          </a:p>
          <a:p>
            <a:pPr>
              <a:lnSpc>
                <a:spcPct val="100000"/>
              </a:lnSpc>
            </a:pPr>
            <a:r>
              <a:rPr lang="en-US" sz="1800" dirty="0"/>
              <a:t>Have a different question for each interviewer at the end</a:t>
            </a:r>
          </a:p>
          <a:p>
            <a:pPr>
              <a:lnSpc>
                <a:spcPct val="100000"/>
              </a:lnSpc>
            </a:pPr>
            <a:r>
              <a:rPr lang="en-US" sz="1800" dirty="0"/>
              <a:t>Follow up individually with all panelists after interview</a:t>
            </a:r>
          </a:p>
          <a:p>
            <a:pPr marL="0" indent="0">
              <a:lnSpc>
                <a:spcPct val="100000"/>
              </a:lnSpc>
              <a:buNone/>
            </a:pPr>
            <a:endParaRPr lang="en-US" sz="1800" dirty="0"/>
          </a:p>
          <a:p>
            <a:endParaRPr lang="en-US" dirty="0"/>
          </a:p>
          <a:p>
            <a:endParaRPr lang="en-US" dirty="0"/>
          </a:p>
          <a:p>
            <a:endParaRPr lang="en-US" dirty="0"/>
          </a:p>
        </p:txBody>
      </p:sp>
      <p:sp>
        <p:nvSpPr>
          <p:cNvPr id="4" name="Date Placeholder 3"/>
          <p:cNvSpPr>
            <a:spLocks noGrp="1"/>
          </p:cNvSpPr>
          <p:nvPr>
            <p:ph type="dt" sz="half" idx="10"/>
          </p:nvPr>
        </p:nvSpPr>
        <p:spPr/>
        <p:txBody>
          <a:bodyPr/>
          <a:lstStyle/>
          <a:p>
            <a:r>
              <a:rPr lang="en-US"/>
              <a:t>@</a:t>
            </a:r>
            <a:fld id="{181B60C6-3CD4-4FE7-B08D-3B8807C220F0}" type="datetime1">
              <a:rPr lang="en-US" smtClean="0"/>
              <a:pPr/>
              <a:t>17-01-09</a:t>
            </a:fld>
            <a:r>
              <a:rPr lang="en-US"/>
              <a:t> Glacier Point Solutions, Inc. ~  GlacierPointSolutions.com ~ Donna Schilder ~ (562)434-7822 ~ Donna@GlacierPointSolutions.com</a:t>
            </a:r>
            <a:endParaRPr lang="en-US" dirty="0"/>
          </a:p>
        </p:txBody>
      </p:sp>
      <p:sp>
        <p:nvSpPr>
          <p:cNvPr id="5" name="Slide Number Placeholder 4"/>
          <p:cNvSpPr>
            <a:spLocks noGrp="1"/>
          </p:cNvSpPr>
          <p:nvPr>
            <p:ph type="sldNum" sz="quarter" idx="12"/>
          </p:nvPr>
        </p:nvSpPr>
        <p:spPr/>
        <p:txBody>
          <a:bodyPr/>
          <a:lstStyle/>
          <a:p>
            <a:fld id="{1CA093FF-0709-489F-960B-E0D5A32CFF65}" type="slidenum">
              <a:rPr lang="en-US" smtClean="0"/>
              <a:t>11</a:t>
            </a:fld>
            <a:endParaRPr lang="en-US" dirty="0"/>
          </a:p>
        </p:txBody>
      </p:sp>
    </p:spTree>
    <p:extLst>
      <p:ext uri="{BB962C8B-B14F-4D97-AF65-F5344CB8AC3E}">
        <p14:creationId xmlns:p14="http://schemas.microsoft.com/office/powerpoint/2010/main" val="3633311223"/>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Best Practices for Interview Types</a:t>
            </a:r>
          </a:p>
        </p:txBody>
      </p:sp>
      <p:sp>
        <p:nvSpPr>
          <p:cNvPr id="3" name="Content Placeholder 2"/>
          <p:cNvSpPr>
            <a:spLocks noGrp="1"/>
          </p:cNvSpPr>
          <p:nvPr>
            <p:ph idx="1"/>
          </p:nvPr>
        </p:nvSpPr>
        <p:spPr>
          <a:xfrm>
            <a:off x="1961363" y="1891053"/>
            <a:ext cx="9481457" cy="4264932"/>
          </a:xfrm>
        </p:spPr>
        <p:txBody>
          <a:bodyPr>
            <a:normAutofit lnSpcReduction="10000"/>
          </a:bodyPr>
          <a:lstStyle/>
          <a:p>
            <a:pPr marL="0" indent="0">
              <a:lnSpc>
                <a:spcPct val="100000"/>
              </a:lnSpc>
              <a:buNone/>
            </a:pPr>
            <a:r>
              <a:rPr lang="en-US" sz="2400" b="1" dirty="0"/>
              <a:t>Video Interviews</a:t>
            </a:r>
            <a:endParaRPr lang="en-US" sz="2400" b="1" dirty="0" smtClean="0"/>
          </a:p>
          <a:p>
            <a:pPr>
              <a:lnSpc>
                <a:spcPct val="100000"/>
              </a:lnSpc>
            </a:pPr>
            <a:r>
              <a:rPr lang="en-US" sz="2400" dirty="0" smtClean="0"/>
              <a:t>Simple </a:t>
            </a:r>
            <a:r>
              <a:rPr lang="en-US" sz="2400" dirty="0"/>
              <a:t>background and dress professional</a:t>
            </a:r>
          </a:p>
          <a:p>
            <a:pPr>
              <a:lnSpc>
                <a:spcPct val="100000"/>
              </a:lnSpc>
            </a:pPr>
            <a:r>
              <a:rPr lang="en-US" sz="2400" dirty="0"/>
              <a:t>Practice with technology ahead of time – sound &amp; </a:t>
            </a:r>
            <a:r>
              <a:rPr lang="en-US" sz="2400" dirty="0" smtClean="0"/>
              <a:t>lighting</a:t>
            </a:r>
            <a:endParaRPr lang="en-US" sz="2400" dirty="0"/>
          </a:p>
          <a:p>
            <a:pPr>
              <a:lnSpc>
                <a:spcPct val="100000"/>
              </a:lnSpc>
            </a:pPr>
            <a:r>
              <a:rPr lang="en-US" sz="2400" dirty="0"/>
              <a:t>Look at camera not yourself</a:t>
            </a:r>
          </a:p>
          <a:p>
            <a:pPr>
              <a:lnSpc>
                <a:spcPct val="100000"/>
              </a:lnSpc>
            </a:pPr>
            <a:r>
              <a:rPr lang="en-US" sz="2400" dirty="0"/>
              <a:t>Speak loud and clear</a:t>
            </a:r>
          </a:p>
          <a:p>
            <a:pPr>
              <a:lnSpc>
                <a:spcPct val="100000"/>
              </a:lnSpc>
            </a:pPr>
            <a:r>
              <a:rPr lang="en-US" sz="2400" dirty="0"/>
              <a:t>Close all programs on your computer and plug into the power source</a:t>
            </a:r>
          </a:p>
          <a:p>
            <a:pPr>
              <a:lnSpc>
                <a:spcPct val="100000"/>
              </a:lnSpc>
            </a:pPr>
            <a:r>
              <a:rPr lang="en-US" sz="2400" dirty="0"/>
              <a:t>Make sure your content on the technology platform matches your professional brand</a:t>
            </a:r>
          </a:p>
          <a:p>
            <a:pPr>
              <a:lnSpc>
                <a:spcPct val="100000"/>
              </a:lnSpc>
            </a:pPr>
            <a:r>
              <a:rPr lang="en-US" sz="2400" dirty="0"/>
              <a:t>Make sure you log off when the interview is completed</a:t>
            </a:r>
          </a:p>
          <a:p>
            <a:endParaRPr lang="en-US" dirty="0"/>
          </a:p>
        </p:txBody>
      </p:sp>
      <p:sp>
        <p:nvSpPr>
          <p:cNvPr id="4" name="Date Placeholder 3"/>
          <p:cNvSpPr>
            <a:spLocks noGrp="1"/>
          </p:cNvSpPr>
          <p:nvPr>
            <p:ph type="dt" sz="half" idx="10"/>
          </p:nvPr>
        </p:nvSpPr>
        <p:spPr/>
        <p:txBody>
          <a:bodyPr/>
          <a:lstStyle/>
          <a:p>
            <a:r>
              <a:rPr lang="en-US"/>
              <a:t>@</a:t>
            </a:r>
            <a:fld id="{181B60C6-3CD4-4FE7-B08D-3B8807C220F0}" type="datetime1">
              <a:rPr lang="en-US" smtClean="0"/>
              <a:pPr/>
              <a:t>17-01-09</a:t>
            </a:fld>
            <a:r>
              <a:rPr lang="en-US"/>
              <a:t> Glacier Point Solutions, Inc. ~  GlacierPointSolutions.com ~ Donna Schilder ~ (562)434-7822 ~ Donna@GlacierPointSolutions.com</a:t>
            </a:r>
            <a:endParaRPr lang="en-US" dirty="0"/>
          </a:p>
        </p:txBody>
      </p:sp>
      <p:sp>
        <p:nvSpPr>
          <p:cNvPr id="5" name="Slide Number Placeholder 4"/>
          <p:cNvSpPr>
            <a:spLocks noGrp="1"/>
          </p:cNvSpPr>
          <p:nvPr>
            <p:ph type="sldNum" sz="quarter" idx="12"/>
          </p:nvPr>
        </p:nvSpPr>
        <p:spPr/>
        <p:txBody>
          <a:bodyPr/>
          <a:lstStyle/>
          <a:p>
            <a:fld id="{1CA093FF-0709-489F-960B-E0D5A32CFF65}" type="slidenum">
              <a:rPr lang="en-US" smtClean="0"/>
              <a:t>12</a:t>
            </a:fld>
            <a:endParaRPr lang="en-US" dirty="0"/>
          </a:p>
        </p:txBody>
      </p:sp>
    </p:spTree>
    <p:extLst>
      <p:ext uri="{BB962C8B-B14F-4D97-AF65-F5344CB8AC3E}">
        <p14:creationId xmlns:p14="http://schemas.microsoft.com/office/powerpoint/2010/main" val="251379914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Best Practices for Interview Types</a:t>
            </a:r>
          </a:p>
        </p:txBody>
      </p:sp>
      <p:sp>
        <p:nvSpPr>
          <p:cNvPr id="3" name="Content Placeholder 2"/>
          <p:cNvSpPr>
            <a:spLocks noGrp="1"/>
          </p:cNvSpPr>
          <p:nvPr>
            <p:ph idx="1"/>
          </p:nvPr>
        </p:nvSpPr>
        <p:spPr/>
        <p:txBody>
          <a:bodyPr>
            <a:normAutofit lnSpcReduction="10000"/>
          </a:bodyPr>
          <a:lstStyle/>
          <a:p>
            <a:pPr marL="0" indent="0">
              <a:buNone/>
            </a:pPr>
            <a:r>
              <a:rPr lang="en-US" b="1" dirty="0" smtClean="0"/>
              <a:t>Informational Interviews or Exploratory Conversations</a:t>
            </a:r>
          </a:p>
          <a:p>
            <a:r>
              <a:rPr lang="en-US" sz="2400" dirty="0" smtClean="0"/>
              <a:t>Establish the mindset of an Entrepreneur or Consultant</a:t>
            </a:r>
          </a:p>
          <a:p>
            <a:r>
              <a:rPr lang="en-US" sz="2400" dirty="0" smtClean="0"/>
              <a:t>Can be done whether in a job search situation or not</a:t>
            </a:r>
          </a:p>
          <a:p>
            <a:r>
              <a:rPr lang="en-US" sz="2400" dirty="0" smtClean="0"/>
              <a:t>Used to gather information and make new contacts</a:t>
            </a:r>
          </a:p>
          <a:p>
            <a:r>
              <a:rPr lang="en-US" sz="2400" dirty="0" smtClean="0"/>
              <a:t>Assists to investigate a specific career field</a:t>
            </a:r>
          </a:p>
          <a:p>
            <a:r>
              <a:rPr lang="en-US" sz="2400" dirty="0" smtClean="0"/>
              <a:t>Preparation is key to a successful Informational Interview </a:t>
            </a:r>
            <a:r>
              <a:rPr lang="mr-IN" sz="2400" dirty="0" smtClean="0"/>
              <a:t>–</a:t>
            </a:r>
            <a:r>
              <a:rPr lang="en-CA" sz="2400" dirty="0" smtClean="0"/>
              <a:t> </a:t>
            </a:r>
            <a:r>
              <a:rPr lang="en-US" sz="2400" dirty="0" smtClean="0"/>
              <a:t>have an agenda for the meeting</a:t>
            </a:r>
          </a:p>
          <a:p>
            <a:r>
              <a:rPr lang="en-US" sz="2400" dirty="0" smtClean="0"/>
              <a:t>Honor the time commitment of the meeting</a:t>
            </a:r>
          </a:p>
          <a:p>
            <a:r>
              <a:rPr lang="en-US" sz="2400" dirty="0" smtClean="0"/>
              <a:t>Always follow-up after your informational interview and stay in touch / update contact on your progress </a:t>
            </a:r>
          </a:p>
          <a:p>
            <a:pPr marL="0" indent="0">
              <a:buNone/>
            </a:pPr>
            <a:endParaRPr lang="en-US" dirty="0" smtClean="0"/>
          </a:p>
          <a:p>
            <a:pPr marL="0" indent="0">
              <a:buNone/>
            </a:pPr>
            <a:endParaRPr lang="en-US" dirty="0" smtClean="0"/>
          </a:p>
          <a:p>
            <a:pPr marL="0" indent="0">
              <a:buNone/>
            </a:pPr>
            <a:endParaRPr lang="en-US" dirty="0" smtClean="0"/>
          </a:p>
          <a:p>
            <a:endParaRPr lang="en-US" dirty="0"/>
          </a:p>
        </p:txBody>
      </p:sp>
      <p:sp>
        <p:nvSpPr>
          <p:cNvPr id="4" name="Date Placeholder 3"/>
          <p:cNvSpPr>
            <a:spLocks noGrp="1"/>
          </p:cNvSpPr>
          <p:nvPr>
            <p:ph type="dt" sz="half" idx="10"/>
          </p:nvPr>
        </p:nvSpPr>
        <p:spPr/>
        <p:txBody>
          <a:bodyPr/>
          <a:lstStyle/>
          <a:p>
            <a:r>
              <a:rPr lang="en-US" smtClean="0"/>
              <a:t>@</a:t>
            </a:r>
            <a:fld id="{181B60C6-3CD4-4FE7-B08D-3B8807C220F0}" type="datetime1">
              <a:rPr lang="en-US" smtClean="0"/>
              <a:pPr/>
              <a:t>17-01-09</a:t>
            </a:fld>
            <a:r>
              <a:rPr lang="en-US" smtClean="0"/>
              <a:t> Glacier Point Solutions, Inc. ~  GlacierPointSolutions.com ~ Donna Schilder ~ (562)434-7822 ~ Donna@GlacierPointSolutions.com</a:t>
            </a:r>
            <a:endParaRPr lang="en-US" dirty="0"/>
          </a:p>
        </p:txBody>
      </p:sp>
      <p:sp>
        <p:nvSpPr>
          <p:cNvPr id="5" name="Slide Number Placeholder 4"/>
          <p:cNvSpPr>
            <a:spLocks noGrp="1"/>
          </p:cNvSpPr>
          <p:nvPr>
            <p:ph type="sldNum" sz="quarter" idx="12"/>
          </p:nvPr>
        </p:nvSpPr>
        <p:spPr/>
        <p:txBody>
          <a:bodyPr/>
          <a:lstStyle/>
          <a:p>
            <a:fld id="{1CA093FF-0709-489F-960B-E0D5A32CFF65}" type="slidenum">
              <a:rPr lang="en-US" smtClean="0"/>
              <a:t>13</a:t>
            </a:fld>
            <a:endParaRPr lang="en-US" dirty="0"/>
          </a:p>
        </p:txBody>
      </p:sp>
    </p:spTree>
    <p:extLst>
      <p:ext uri="{BB962C8B-B14F-4D97-AF65-F5344CB8AC3E}">
        <p14:creationId xmlns:p14="http://schemas.microsoft.com/office/powerpoint/2010/main" val="344894927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Specific Questions to Ask in an Interview</a:t>
            </a:r>
          </a:p>
        </p:txBody>
      </p:sp>
      <p:sp>
        <p:nvSpPr>
          <p:cNvPr id="3" name="Content Placeholder 2"/>
          <p:cNvSpPr>
            <a:spLocks noGrp="1"/>
          </p:cNvSpPr>
          <p:nvPr>
            <p:ph idx="1"/>
          </p:nvPr>
        </p:nvSpPr>
        <p:spPr/>
        <p:txBody>
          <a:bodyPr/>
          <a:lstStyle/>
          <a:p>
            <a:pPr marL="0" indent="0">
              <a:buNone/>
            </a:pPr>
            <a:r>
              <a:rPr lang="en-US" b="1" i="1" dirty="0"/>
              <a:t>Areas of Focus</a:t>
            </a:r>
          </a:p>
          <a:p>
            <a:r>
              <a:rPr lang="en-US" b="1" i="1" dirty="0"/>
              <a:t>Staff</a:t>
            </a:r>
            <a:r>
              <a:rPr lang="en-US" i="1" dirty="0"/>
              <a:t>:</a:t>
            </a:r>
            <a:r>
              <a:rPr lang="en-US" b="1" i="1" dirty="0"/>
              <a:t> </a:t>
            </a:r>
            <a:r>
              <a:rPr lang="en-US" dirty="0"/>
              <a:t>What are the top 3 key skills </a:t>
            </a:r>
            <a:r>
              <a:rPr lang="en-US" dirty="0" smtClean="0"/>
              <a:t>you </a:t>
            </a:r>
            <a:r>
              <a:rPr lang="en-US" dirty="0"/>
              <a:t>are looking for in this role?</a:t>
            </a:r>
          </a:p>
          <a:p>
            <a:r>
              <a:rPr lang="en-US" b="1" i="1" dirty="0"/>
              <a:t>Professional</a:t>
            </a:r>
            <a:r>
              <a:rPr lang="en-US" i="1" dirty="0"/>
              <a:t>: </a:t>
            </a:r>
            <a:r>
              <a:rPr lang="en-US" dirty="0"/>
              <a:t>What are the top 3 challenges of this division/role?</a:t>
            </a:r>
          </a:p>
          <a:p>
            <a:r>
              <a:rPr lang="en-US" b="1" i="1" dirty="0"/>
              <a:t>Executive:</a:t>
            </a:r>
            <a:r>
              <a:rPr lang="en-US" i="1" dirty="0"/>
              <a:t> </a:t>
            </a:r>
            <a:r>
              <a:rPr lang="en-US" dirty="0"/>
              <a:t>What are the top strategic initiatives in the organization? and/or What are the roadblocks you are currently facing?</a:t>
            </a:r>
          </a:p>
          <a:p>
            <a:endParaRPr lang="en-US" dirty="0"/>
          </a:p>
        </p:txBody>
      </p:sp>
      <p:sp>
        <p:nvSpPr>
          <p:cNvPr id="4" name="Date Placeholder 3"/>
          <p:cNvSpPr>
            <a:spLocks noGrp="1"/>
          </p:cNvSpPr>
          <p:nvPr>
            <p:ph type="dt" sz="half" idx="10"/>
          </p:nvPr>
        </p:nvSpPr>
        <p:spPr/>
        <p:txBody>
          <a:bodyPr/>
          <a:lstStyle/>
          <a:p>
            <a:r>
              <a:rPr lang="en-US"/>
              <a:t>@</a:t>
            </a:r>
            <a:fld id="{181B60C6-3CD4-4FE7-B08D-3B8807C220F0}" type="datetime1">
              <a:rPr lang="en-US" smtClean="0"/>
              <a:pPr/>
              <a:t>17-01-09</a:t>
            </a:fld>
            <a:r>
              <a:rPr lang="en-US"/>
              <a:t> Glacier Point Solutions, Inc. ~  GlacierPointSolutions.com ~ Donna Schilder ~ (562)434-7822 ~ Donna@GlacierPointSolutions.com</a:t>
            </a:r>
            <a:endParaRPr lang="en-US" dirty="0"/>
          </a:p>
        </p:txBody>
      </p:sp>
      <p:sp>
        <p:nvSpPr>
          <p:cNvPr id="5" name="Slide Number Placeholder 4"/>
          <p:cNvSpPr>
            <a:spLocks noGrp="1"/>
          </p:cNvSpPr>
          <p:nvPr>
            <p:ph type="sldNum" sz="quarter" idx="12"/>
          </p:nvPr>
        </p:nvSpPr>
        <p:spPr/>
        <p:txBody>
          <a:bodyPr/>
          <a:lstStyle/>
          <a:p>
            <a:fld id="{1CA093FF-0709-489F-960B-E0D5A32CFF65}" type="slidenum">
              <a:rPr lang="en-US" smtClean="0"/>
              <a:t>14</a:t>
            </a:fld>
            <a:endParaRPr lang="en-US" dirty="0"/>
          </a:p>
        </p:txBody>
      </p:sp>
    </p:spTree>
    <p:extLst>
      <p:ext uri="{BB962C8B-B14F-4D97-AF65-F5344CB8AC3E}">
        <p14:creationId xmlns:p14="http://schemas.microsoft.com/office/powerpoint/2010/main" val="345219564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Specific Questions</a:t>
            </a:r>
          </a:p>
        </p:txBody>
      </p:sp>
      <p:sp>
        <p:nvSpPr>
          <p:cNvPr id="3" name="Content Placeholder 2"/>
          <p:cNvSpPr>
            <a:spLocks noGrp="1"/>
          </p:cNvSpPr>
          <p:nvPr>
            <p:ph idx="1"/>
          </p:nvPr>
        </p:nvSpPr>
        <p:spPr/>
        <p:txBody>
          <a:bodyPr/>
          <a:lstStyle/>
          <a:p>
            <a:pPr marL="0" indent="0">
              <a:buNone/>
            </a:pPr>
            <a:r>
              <a:rPr lang="en-US" b="1" dirty="0"/>
              <a:t>Replacement or new role</a:t>
            </a:r>
          </a:p>
          <a:p>
            <a:r>
              <a:rPr lang="en-US" b="1" i="1" dirty="0"/>
              <a:t>Staff, Professional, and Executive</a:t>
            </a:r>
            <a:r>
              <a:rPr lang="en-US" i="1" dirty="0"/>
              <a:t>: </a:t>
            </a:r>
            <a:r>
              <a:rPr lang="en-US" dirty="0"/>
              <a:t>Is this a replacement or new role?</a:t>
            </a:r>
          </a:p>
          <a:p>
            <a:endParaRPr lang="en-US" dirty="0"/>
          </a:p>
          <a:p>
            <a:r>
              <a:rPr lang="en-US" dirty="0"/>
              <a:t>If the position is a replacement, ask: What would you like to see the new person do differently? </a:t>
            </a:r>
          </a:p>
          <a:p>
            <a:endParaRPr lang="en-US" dirty="0"/>
          </a:p>
          <a:p>
            <a:r>
              <a:rPr lang="en-US" dirty="0"/>
              <a:t>What new initiatives will be added to this position?</a:t>
            </a:r>
          </a:p>
          <a:p>
            <a:endParaRPr lang="en-US" dirty="0"/>
          </a:p>
        </p:txBody>
      </p:sp>
      <p:sp>
        <p:nvSpPr>
          <p:cNvPr id="4" name="Date Placeholder 3"/>
          <p:cNvSpPr>
            <a:spLocks noGrp="1"/>
          </p:cNvSpPr>
          <p:nvPr>
            <p:ph type="dt" sz="half" idx="10"/>
          </p:nvPr>
        </p:nvSpPr>
        <p:spPr/>
        <p:txBody>
          <a:bodyPr/>
          <a:lstStyle/>
          <a:p>
            <a:r>
              <a:rPr lang="en-US"/>
              <a:t>@</a:t>
            </a:r>
            <a:fld id="{181B60C6-3CD4-4FE7-B08D-3B8807C220F0}" type="datetime1">
              <a:rPr lang="en-US" smtClean="0"/>
              <a:pPr/>
              <a:t>17-01-09</a:t>
            </a:fld>
            <a:r>
              <a:rPr lang="en-US"/>
              <a:t> Glacier Point Solutions, Inc. ~  GlacierPointSolutions.com ~ Donna Schilder ~ (562)434-7822 ~ Donna@GlacierPointSolutions.com</a:t>
            </a:r>
            <a:endParaRPr lang="en-US" dirty="0"/>
          </a:p>
        </p:txBody>
      </p:sp>
      <p:sp>
        <p:nvSpPr>
          <p:cNvPr id="5" name="Slide Number Placeholder 4"/>
          <p:cNvSpPr>
            <a:spLocks noGrp="1"/>
          </p:cNvSpPr>
          <p:nvPr>
            <p:ph type="sldNum" sz="quarter" idx="12"/>
          </p:nvPr>
        </p:nvSpPr>
        <p:spPr/>
        <p:txBody>
          <a:bodyPr/>
          <a:lstStyle/>
          <a:p>
            <a:fld id="{1CA093FF-0709-489F-960B-E0D5A32CFF65}" type="slidenum">
              <a:rPr lang="en-US" smtClean="0"/>
              <a:t>15</a:t>
            </a:fld>
            <a:endParaRPr lang="en-US" dirty="0"/>
          </a:p>
        </p:txBody>
      </p:sp>
    </p:spTree>
    <p:extLst>
      <p:ext uri="{BB962C8B-B14F-4D97-AF65-F5344CB8AC3E}">
        <p14:creationId xmlns:p14="http://schemas.microsoft.com/office/powerpoint/2010/main" val="250215588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Specific Questions</a:t>
            </a:r>
          </a:p>
        </p:txBody>
      </p:sp>
      <p:sp>
        <p:nvSpPr>
          <p:cNvPr id="3" name="Content Placeholder 2"/>
          <p:cNvSpPr>
            <a:spLocks noGrp="1"/>
          </p:cNvSpPr>
          <p:nvPr>
            <p:ph idx="1"/>
          </p:nvPr>
        </p:nvSpPr>
        <p:spPr/>
        <p:txBody>
          <a:bodyPr/>
          <a:lstStyle/>
          <a:p>
            <a:pPr marL="0" lvl="0" indent="0">
              <a:buNone/>
            </a:pPr>
            <a:r>
              <a:rPr lang="en-US" b="1" dirty="0"/>
              <a:t>Company Structure:</a:t>
            </a:r>
            <a:endParaRPr lang="en-US" dirty="0"/>
          </a:p>
          <a:p>
            <a:r>
              <a:rPr lang="en-US" b="1" i="1" dirty="0"/>
              <a:t>Staff</a:t>
            </a:r>
            <a:r>
              <a:rPr lang="en-US" dirty="0"/>
              <a:t>:  How big is the team and who will I be reporting to?</a:t>
            </a:r>
          </a:p>
          <a:p>
            <a:endParaRPr lang="en-US" dirty="0"/>
          </a:p>
          <a:p>
            <a:r>
              <a:rPr lang="en-US" b="1" i="1" dirty="0"/>
              <a:t>Professional:</a:t>
            </a:r>
            <a:r>
              <a:rPr lang="en-US" dirty="0"/>
              <a:t>  What is the reporting structure of this division/company?</a:t>
            </a:r>
          </a:p>
          <a:p>
            <a:endParaRPr lang="en-US" dirty="0"/>
          </a:p>
          <a:p>
            <a:r>
              <a:rPr lang="en-US" b="1" i="1" dirty="0"/>
              <a:t>Executive:</a:t>
            </a:r>
            <a:r>
              <a:rPr lang="en-US" dirty="0"/>
              <a:t> What is the organizational structure and board structure of the company?</a:t>
            </a:r>
          </a:p>
          <a:p>
            <a:endParaRPr lang="en-US" dirty="0"/>
          </a:p>
        </p:txBody>
      </p:sp>
      <p:sp>
        <p:nvSpPr>
          <p:cNvPr id="4" name="Date Placeholder 3"/>
          <p:cNvSpPr>
            <a:spLocks noGrp="1"/>
          </p:cNvSpPr>
          <p:nvPr>
            <p:ph type="dt" sz="half" idx="10"/>
          </p:nvPr>
        </p:nvSpPr>
        <p:spPr/>
        <p:txBody>
          <a:bodyPr/>
          <a:lstStyle/>
          <a:p>
            <a:r>
              <a:rPr lang="en-US"/>
              <a:t>@</a:t>
            </a:r>
            <a:fld id="{181B60C6-3CD4-4FE7-B08D-3B8807C220F0}" type="datetime1">
              <a:rPr lang="en-US" smtClean="0"/>
              <a:pPr/>
              <a:t>17-01-09</a:t>
            </a:fld>
            <a:r>
              <a:rPr lang="en-US"/>
              <a:t> Glacier Point Solutions, Inc. ~  GlacierPointSolutions.com ~ Donna Schilder ~ (562)434-7822 ~ Donna@GlacierPointSolutions.com</a:t>
            </a:r>
            <a:endParaRPr lang="en-US" dirty="0"/>
          </a:p>
        </p:txBody>
      </p:sp>
      <p:sp>
        <p:nvSpPr>
          <p:cNvPr id="5" name="Slide Number Placeholder 4"/>
          <p:cNvSpPr>
            <a:spLocks noGrp="1"/>
          </p:cNvSpPr>
          <p:nvPr>
            <p:ph type="sldNum" sz="quarter" idx="12"/>
          </p:nvPr>
        </p:nvSpPr>
        <p:spPr/>
        <p:txBody>
          <a:bodyPr/>
          <a:lstStyle/>
          <a:p>
            <a:fld id="{1CA093FF-0709-489F-960B-E0D5A32CFF65}" type="slidenum">
              <a:rPr lang="en-US" smtClean="0"/>
              <a:t>16</a:t>
            </a:fld>
            <a:endParaRPr lang="en-US" dirty="0"/>
          </a:p>
        </p:txBody>
      </p:sp>
    </p:spTree>
    <p:extLst>
      <p:ext uri="{BB962C8B-B14F-4D97-AF65-F5344CB8AC3E}">
        <p14:creationId xmlns:p14="http://schemas.microsoft.com/office/powerpoint/2010/main" val="38216897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Specific Questions</a:t>
            </a:r>
          </a:p>
        </p:txBody>
      </p:sp>
      <p:sp>
        <p:nvSpPr>
          <p:cNvPr id="3" name="Content Placeholder 2"/>
          <p:cNvSpPr>
            <a:spLocks noGrp="1"/>
          </p:cNvSpPr>
          <p:nvPr>
            <p:ph idx="1"/>
          </p:nvPr>
        </p:nvSpPr>
        <p:spPr/>
        <p:txBody>
          <a:bodyPr/>
          <a:lstStyle/>
          <a:p>
            <a:pPr marL="0" lvl="0" indent="0">
              <a:buNone/>
            </a:pPr>
            <a:r>
              <a:rPr lang="en-US" b="1" dirty="0"/>
              <a:t>Opportunities to GROW:</a:t>
            </a:r>
            <a:endParaRPr lang="en-US" dirty="0"/>
          </a:p>
          <a:p>
            <a:r>
              <a:rPr lang="en-US" b="1" i="1" dirty="0"/>
              <a:t>Staff:</a:t>
            </a:r>
            <a:r>
              <a:rPr lang="en-US" b="1" dirty="0"/>
              <a:t> </a:t>
            </a:r>
            <a:r>
              <a:rPr lang="en-US" dirty="0"/>
              <a:t>In what ways have people advanced with this role?</a:t>
            </a:r>
          </a:p>
          <a:p>
            <a:endParaRPr lang="en-US" dirty="0"/>
          </a:p>
          <a:p>
            <a:r>
              <a:rPr lang="en-US" b="1" i="1" dirty="0"/>
              <a:t>Professional:</a:t>
            </a:r>
            <a:r>
              <a:rPr lang="en-US" dirty="0"/>
              <a:t> What are long-term opportunities exist for advancement and career growth?</a:t>
            </a:r>
          </a:p>
          <a:p>
            <a:endParaRPr lang="en-US" dirty="0"/>
          </a:p>
          <a:p>
            <a:r>
              <a:rPr lang="en-US" b="1" i="1" dirty="0"/>
              <a:t>Executive:</a:t>
            </a:r>
            <a:r>
              <a:rPr lang="en-US" dirty="0"/>
              <a:t>  What is the short and long term business strategy around growth goals for the organization? </a:t>
            </a:r>
          </a:p>
          <a:p>
            <a:endParaRPr lang="en-US" dirty="0"/>
          </a:p>
        </p:txBody>
      </p:sp>
      <p:sp>
        <p:nvSpPr>
          <p:cNvPr id="4" name="Date Placeholder 3"/>
          <p:cNvSpPr>
            <a:spLocks noGrp="1"/>
          </p:cNvSpPr>
          <p:nvPr>
            <p:ph type="dt" sz="half" idx="10"/>
          </p:nvPr>
        </p:nvSpPr>
        <p:spPr/>
        <p:txBody>
          <a:bodyPr/>
          <a:lstStyle/>
          <a:p>
            <a:r>
              <a:rPr lang="en-US"/>
              <a:t>@</a:t>
            </a:r>
            <a:fld id="{181B60C6-3CD4-4FE7-B08D-3B8807C220F0}" type="datetime1">
              <a:rPr lang="en-US" smtClean="0"/>
              <a:pPr/>
              <a:t>17-01-09</a:t>
            </a:fld>
            <a:r>
              <a:rPr lang="en-US"/>
              <a:t> Glacier Point Solutions, Inc. ~  GlacierPointSolutions.com ~ Donna Schilder ~ (562)434-7822 ~ Donna@GlacierPointSolutions.com</a:t>
            </a:r>
            <a:endParaRPr lang="en-US" dirty="0"/>
          </a:p>
        </p:txBody>
      </p:sp>
      <p:sp>
        <p:nvSpPr>
          <p:cNvPr id="5" name="Slide Number Placeholder 4"/>
          <p:cNvSpPr>
            <a:spLocks noGrp="1"/>
          </p:cNvSpPr>
          <p:nvPr>
            <p:ph type="sldNum" sz="quarter" idx="12"/>
          </p:nvPr>
        </p:nvSpPr>
        <p:spPr/>
        <p:txBody>
          <a:bodyPr/>
          <a:lstStyle/>
          <a:p>
            <a:fld id="{1CA093FF-0709-489F-960B-E0D5A32CFF65}" type="slidenum">
              <a:rPr lang="en-US" smtClean="0"/>
              <a:t>17</a:t>
            </a:fld>
            <a:endParaRPr lang="en-US" dirty="0"/>
          </a:p>
        </p:txBody>
      </p:sp>
    </p:spTree>
    <p:extLst>
      <p:ext uri="{BB962C8B-B14F-4D97-AF65-F5344CB8AC3E}">
        <p14:creationId xmlns:p14="http://schemas.microsoft.com/office/powerpoint/2010/main" val="58841820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Specific Questions</a:t>
            </a:r>
          </a:p>
        </p:txBody>
      </p:sp>
      <p:sp>
        <p:nvSpPr>
          <p:cNvPr id="3" name="Content Placeholder 2"/>
          <p:cNvSpPr>
            <a:spLocks noGrp="1"/>
          </p:cNvSpPr>
          <p:nvPr>
            <p:ph idx="1"/>
          </p:nvPr>
        </p:nvSpPr>
        <p:spPr/>
        <p:txBody>
          <a:bodyPr/>
          <a:lstStyle/>
          <a:p>
            <a:pPr marL="0" lvl="0" indent="0">
              <a:buNone/>
            </a:pPr>
            <a:r>
              <a:rPr lang="en-US" b="1" dirty="0"/>
              <a:t>How often do </a:t>
            </a:r>
            <a:r>
              <a:rPr lang="en-US" b="1" dirty="0" smtClean="0"/>
              <a:t>you give </a:t>
            </a:r>
            <a:r>
              <a:rPr lang="en-US" b="1" dirty="0"/>
              <a:t>performance evaluations?  Annual raises?</a:t>
            </a:r>
            <a:endParaRPr lang="en-US" dirty="0"/>
          </a:p>
          <a:p>
            <a:r>
              <a:rPr lang="en-US" b="1" i="1" dirty="0"/>
              <a:t>Staff:</a:t>
            </a:r>
            <a:r>
              <a:rPr lang="en-US" dirty="0"/>
              <a:t>  How often do you give reviews and are raises based on performance reviews?</a:t>
            </a:r>
          </a:p>
          <a:p>
            <a:endParaRPr lang="en-US" dirty="0"/>
          </a:p>
          <a:p>
            <a:r>
              <a:rPr lang="en-US" b="1" i="1" dirty="0"/>
              <a:t>Professional:</a:t>
            </a:r>
            <a:r>
              <a:rPr lang="en-US" dirty="0"/>
              <a:t>  Are there annual reviews and how are raises determined?</a:t>
            </a:r>
          </a:p>
          <a:p>
            <a:endParaRPr lang="en-US" dirty="0"/>
          </a:p>
          <a:p>
            <a:r>
              <a:rPr lang="en-US" b="1" i="1" dirty="0"/>
              <a:t>Executive:</a:t>
            </a:r>
            <a:r>
              <a:rPr lang="en-US" dirty="0"/>
              <a:t>  What is the compensation range for the role?</a:t>
            </a:r>
          </a:p>
          <a:p>
            <a:endParaRPr lang="en-US" dirty="0"/>
          </a:p>
        </p:txBody>
      </p:sp>
      <p:sp>
        <p:nvSpPr>
          <p:cNvPr id="4" name="Date Placeholder 3"/>
          <p:cNvSpPr>
            <a:spLocks noGrp="1"/>
          </p:cNvSpPr>
          <p:nvPr>
            <p:ph type="dt" sz="half" idx="10"/>
          </p:nvPr>
        </p:nvSpPr>
        <p:spPr/>
        <p:txBody>
          <a:bodyPr/>
          <a:lstStyle/>
          <a:p>
            <a:r>
              <a:rPr lang="en-US"/>
              <a:t>@</a:t>
            </a:r>
            <a:fld id="{181B60C6-3CD4-4FE7-B08D-3B8807C220F0}" type="datetime1">
              <a:rPr lang="en-US" smtClean="0"/>
              <a:pPr/>
              <a:t>17-01-09</a:t>
            </a:fld>
            <a:r>
              <a:rPr lang="en-US"/>
              <a:t> Glacier Point Solutions, Inc. ~  GlacierPointSolutions.com ~ Donna Schilder ~ (562)434-7822 ~ Donna@GlacierPointSolutions.com</a:t>
            </a:r>
            <a:endParaRPr lang="en-US" dirty="0"/>
          </a:p>
        </p:txBody>
      </p:sp>
      <p:sp>
        <p:nvSpPr>
          <p:cNvPr id="5" name="Slide Number Placeholder 4"/>
          <p:cNvSpPr>
            <a:spLocks noGrp="1"/>
          </p:cNvSpPr>
          <p:nvPr>
            <p:ph type="sldNum" sz="quarter" idx="12"/>
          </p:nvPr>
        </p:nvSpPr>
        <p:spPr/>
        <p:txBody>
          <a:bodyPr/>
          <a:lstStyle/>
          <a:p>
            <a:fld id="{1CA093FF-0709-489F-960B-E0D5A32CFF65}" type="slidenum">
              <a:rPr lang="en-US" smtClean="0"/>
              <a:t>18</a:t>
            </a:fld>
            <a:endParaRPr lang="en-US" dirty="0"/>
          </a:p>
        </p:txBody>
      </p:sp>
    </p:spTree>
    <p:extLst>
      <p:ext uri="{BB962C8B-B14F-4D97-AF65-F5344CB8AC3E}">
        <p14:creationId xmlns:p14="http://schemas.microsoft.com/office/powerpoint/2010/main" val="54002382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Specific Questions</a:t>
            </a:r>
          </a:p>
        </p:txBody>
      </p:sp>
      <p:sp>
        <p:nvSpPr>
          <p:cNvPr id="3" name="Content Placeholder 2"/>
          <p:cNvSpPr>
            <a:spLocks noGrp="1"/>
          </p:cNvSpPr>
          <p:nvPr>
            <p:ph idx="1"/>
          </p:nvPr>
        </p:nvSpPr>
        <p:spPr/>
        <p:txBody>
          <a:bodyPr/>
          <a:lstStyle/>
          <a:p>
            <a:pPr marL="0" lvl="0" indent="0">
              <a:buNone/>
            </a:pPr>
            <a:r>
              <a:rPr lang="en-US" b="1" dirty="0"/>
              <a:t>Timeline:</a:t>
            </a:r>
            <a:endParaRPr lang="en-US" dirty="0"/>
          </a:p>
          <a:p>
            <a:r>
              <a:rPr lang="en-US" b="1" i="1" dirty="0"/>
              <a:t>Staff:</a:t>
            </a:r>
            <a:r>
              <a:rPr lang="en-US" dirty="0"/>
              <a:t>  When is the start date for this position?</a:t>
            </a:r>
          </a:p>
          <a:p>
            <a:endParaRPr lang="en-US" dirty="0"/>
          </a:p>
          <a:p>
            <a:r>
              <a:rPr lang="en-US" b="1" i="1" dirty="0"/>
              <a:t>Professional:</a:t>
            </a:r>
            <a:r>
              <a:rPr lang="en-US" dirty="0"/>
              <a:t>  What is the timeline for having someone in this role?</a:t>
            </a:r>
          </a:p>
          <a:p>
            <a:endParaRPr lang="en-US" dirty="0"/>
          </a:p>
          <a:p>
            <a:r>
              <a:rPr lang="en-US" b="1" i="1" dirty="0"/>
              <a:t>Executive:</a:t>
            </a:r>
            <a:r>
              <a:rPr lang="en-US" dirty="0"/>
              <a:t>  When are you interested in having this position filled?</a:t>
            </a:r>
          </a:p>
          <a:p>
            <a:endParaRPr lang="en-US" dirty="0"/>
          </a:p>
        </p:txBody>
      </p:sp>
      <p:sp>
        <p:nvSpPr>
          <p:cNvPr id="4" name="Date Placeholder 3"/>
          <p:cNvSpPr>
            <a:spLocks noGrp="1"/>
          </p:cNvSpPr>
          <p:nvPr>
            <p:ph type="dt" sz="half" idx="10"/>
          </p:nvPr>
        </p:nvSpPr>
        <p:spPr/>
        <p:txBody>
          <a:bodyPr/>
          <a:lstStyle/>
          <a:p>
            <a:r>
              <a:rPr lang="en-US"/>
              <a:t>@</a:t>
            </a:r>
            <a:fld id="{181B60C6-3CD4-4FE7-B08D-3B8807C220F0}" type="datetime1">
              <a:rPr lang="en-US" smtClean="0"/>
              <a:pPr/>
              <a:t>17-01-09</a:t>
            </a:fld>
            <a:r>
              <a:rPr lang="en-US"/>
              <a:t> Glacier Point Solutions, Inc. ~  GlacierPointSolutions.com ~ Donna Schilder ~ (562)434-7822 ~ Donna@GlacierPointSolutions.com</a:t>
            </a:r>
            <a:endParaRPr lang="en-US" dirty="0"/>
          </a:p>
        </p:txBody>
      </p:sp>
      <p:sp>
        <p:nvSpPr>
          <p:cNvPr id="5" name="Slide Number Placeholder 4"/>
          <p:cNvSpPr>
            <a:spLocks noGrp="1"/>
          </p:cNvSpPr>
          <p:nvPr>
            <p:ph type="sldNum" sz="quarter" idx="12"/>
          </p:nvPr>
        </p:nvSpPr>
        <p:spPr/>
        <p:txBody>
          <a:bodyPr/>
          <a:lstStyle/>
          <a:p>
            <a:fld id="{1CA093FF-0709-489F-960B-E0D5A32CFF65}" type="slidenum">
              <a:rPr lang="en-US" smtClean="0"/>
              <a:t>19</a:t>
            </a:fld>
            <a:endParaRPr lang="en-US" dirty="0"/>
          </a:p>
        </p:txBody>
      </p:sp>
    </p:spTree>
    <p:extLst>
      <p:ext uri="{BB962C8B-B14F-4D97-AF65-F5344CB8AC3E}">
        <p14:creationId xmlns:p14="http://schemas.microsoft.com/office/powerpoint/2010/main" val="372745948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Closing the </a:t>
            </a:r>
            <a:r>
              <a:rPr lang="en-US" dirty="0" smtClean="0"/>
              <a:t>Interview</a:t>
            </a:r>
            <a:endParaRPr lang="en-US" sz="3100" i="1" dirty="0"/>
          </a:p>
        </p:txBody>
      </p:sp>
      <p:sp>
        <p:nvSpPr>
          <p:cNvPr id="3" name="Content Placeholder 2"/>
          <p:cNvSpPr>
            <a:spLocks noGrp="1"/>
          </p:cNvSpPr>
          <p:nvPr>
            <p:ph idx="1"/>
          </p:nvPr>
        </p:nvSpPr>
        <p:spPr/>
        <p:txBody>
          <a:bodyPr>
            <a:normAutofit lnSpcReduction="10000"/>
          </a:bodyPr>
          <a:lstStyle/>
          <a:p>
            <a:pPr marL="0" indent="0">
              <a:buNone/>
            </a:pPr>
            <a:r>
              <a:rPr lang="en-US" i="1" dirty="0"/>
              <a:t>Key Questions to Ask for Follow Up</a:t>
            </a:r>
            <a:endParaRPr lang="en-US" dirty="0" smtClean="0"/>
          </a:p>
          <a:p>
            <a:r>
              <a:rPr lang="en-US" dirty="0" smtClean="0"/>
              <a:t>Are </a:t>
            </a:r>
            <a:r>
              <a:rPr lang="en-US" dirty="0"/>
              <a:t>there any hesitations about me moving forward in the process?</a:t>
            </a:r>
          </a:p>
          <a:p>
            <a:r>
              <a:rPr lang="en-US" dirty="0"/>
              <a:t>By what date are they planning to have someone hired?</a:t>
            </a:r>
          </a:p>
          <a:p>
            <a:r>
              <a:rPr lang="en-US" dirty="0"/>
              <a:t>When can I expect to hear back from you?</a:t>
            </a:r>
          </a:p>
          <a:p>
            <a:r>
              <a:rPr lang="en-US" dirty="0"/>
              <a:t>If vague, ask if you can follow up with specific </a:t>
            </a:r>
            <a:r>
              <a:rPr lang="en-US" dirty="0" smtClean="0"/>
              <a:t>day.</a:t>
            </a:r>
            <a:endParaRPr lang="en-US" dirty="0"/>
          </a:p>
          <a:p>
            <a:r>
              <a:rPr lang="en-US" dirty="0"/>
              <a:t>Ask for their business card/ contact info. </a:t>
            </a:r>
          </a:p>
          <a:p>
            <a:r>
              <a:rPr lang="en-US" dirty="0"/>
              <a:t>Send thank you email within 24 hours of </a:t>
            </a:r>
            <a:r>
              <a:rPr lang="en-US" dirty="0" smtClean="0"/>
              <a:t>interview.</a:t>
            </a:r>
            <a:endParaRPr lang="en-US" dirty="0"/>
          </a:p>
          <a:p>
            <a:r>
              <a:rPr lang="en-US" dirty="0"/>
              <a:t>Follow up when you told them you </a:t>
            </a:r>
            <a:r>
              <a:rPr lang="en-US" dirty="0" smtClean="0"/>
              <a:t>would.</a:t>
            </a:r>
            <a:endParaRPr lang="en-US" dirty="0"/>
          </a:p>
        </p:txBody>
      </p:sp>
      <p:sp>
        <p:nvSpPr>
          <p:cNvPr id="4" name="Date Placeholder 3"/>
          <p:cNvSpPr>
            <a:spLocks noGrp="1"/>
          </p:cNvSpPr>
          <p:nvPr>
            <p:ph type="dt" sz="half" idx="10"/>
          </p:nvPr>
        </p:nvSpPr>
        <p:spPr/>
        <p:txBody>
          <a:bodyPr/>
          <a:lstStyle/>
          <a:p>
            <a:r>
              <a:rPr lang="en-US"/>
              <a:t>@</a:t>
            </a:r>
            <a:fld id="{181B60C6-3CD4-4FE7-B08D-3B8807C220F0}" type="datetime1">
              <a:rPr lang="en-US" smtClean="0"/>
              <a:pPr/>
              <a:t>17-01-09</a:t>
            </a:fld>
            <a:r>
              <a:rPr lang="en-US"/>
              <a:t> Glacier Point Solutions, Inc. ~  GlacierPointSolutions.com ~ Donna Schilder ~ (562)434-7822 ~ Donna@GlacierPointSolutions.com</a:t>
            </a:r>
            <a:endParaRPr lang="en-US" dirty="0"/>
          </a:p>
        </p:txBody>
      </p:sp>
      <p:sp>
        <p:nvSpPr>
          <p:cNvPr id="5" name="Slide Number Placeholder 4"/>
          <p:cNvSpPr>
            <a:spLocks noGrp="1"/>
          </p:cNvSpPr>
          <p:nvPr>
            <p:ph type="sldNum" sz="quarter" idx="12"/>
          </p:nvPr>
        </p:nvSpPr>
        <p:spPr/>
        <p:txBody>
          <a:bodyPr/>
          <a:lstStyle/>
          <a:p>
            <a:fld id="{1CA093FF-0709-489F-960B-E0D5A32CFF65}" type="slidenum">
              <a:rPr lang="en-US" smtClean="0"/>
              <a:t>20</a:t>
            </a:fld>
            <a:endParaRPr lang="en-US" dirty="0"/>
          </a:p>
        </p:txBody>
      </p:sp>
    </p:spTree>
    <p:extLst>
      <p:ext uri="{BB962C8B-B14F-4D97-AF65-F5344CB8AC3E}">
        <p14:creationId xmlns:p14="http://schemas.microsoft.com/office/powerpoint/2010/main" val="46315984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Sharing </a:t>
            </a:r>
            <a:r>
              <a:rPr lang="mr-IN" dirty="0" smtClean="0"/>
              <a:t>–</a:t>
            </a:r>
            <a:r>
              <a:rPr lang="en-US" dirty="0" smtClean="0"/>
              <a:t> Round Robin</a:t>
            </a:r>
            <a:endParaRPr lang="en-US" dirty="0"/>
          </a:p>
        </p:txBody>
      </p:sp>
      <p:sp>
        <p:nvSpPr>
          <p:cNvPr id="3" name="Content Placeholder 2"/>
          <p:cNvSpPr>
            <a:spLocks noGrp="1"/>
          </p:cNvSpPr>
          <p:nvPr>
            <p:ph idx="1"/>
          </p:nvPr>
        </p:nvSpPr>
        <p:spPr/>
        <p:txBody>
          <a:bodyPr/>
          <a:lstStyle/>
          <a:p>
            <a:endParaRPr lang="en-US" dirty="0" smtClean="0"/>
          </a:p>
          <a:p>
            <a:r>
              <a:rPr lang="en-US" dirty="0" smtClean="0"/>
              <a:t>Share an interview tip you use that may not have been discussed.</a:t>
            </a:r>
          </a:p>
          <a:p>
            <a:endParaRPr lang="en-US" dirty="0"/>
          </a:p>
          <a:p>
            <a:r>
              <a:rPr lang="en-US" dirty="0" smtClean="0"/>
              <a:t>What are you walking away with, from this Webinar?</a:t>
            </a:r>
            <a:endParaRPr lang="en-US" dirty="0"/>
          </a:p>
        </p:txBody>
      </p:sp>
      <p:sp>
        <p:nvSpPr>
          <p:cNvPr id="4" name="Date Placeholder 3"/>
          <p:cNvSpPr>
            <a:spLocks noGrp="1"/>
          </p:cNvSpPr>
          <p:nvPr>
            <p:ph type="dt" sz="half" idx="10"/>
          </p:nvPr>
        </p:nvSpPr>
        <p:spPr/>
        <p:txBody>
          <a:bodyPr/>
          <a:lstStyle/>
          <a:p>
            <a:r>
              <a:rPr lang="en-US" smtClean="0"/>
              <a:t>@</a:t>
            </a:r>
            <a:fld id="{181B60C6-3CD4-4FE7-B08D-3B8807C220F0}" type="datetime1">
              <a:rPr lang="en-US" smtClean="0"/>
              <a:pPr/>
              <a:t>17-01-09</a:t>
            </a:fld>
            <a:r>
              <a:rPr lang="en-US" smtClean="0"/>
              <a:t> Glacier Point Solutions, Inc. ~  GlacierPointSolutions.com ~ Donna Schilder ~ (562)434-7822 ~ Donna@GlacierPointSolutions.com</a:t>
            </a:r>
            <a:endParaRPr lang="en-US" dirty="0"/>
          </a:p>
        </p:txBody>
      </p:sp>
      <p:sp>
        <p:nvSpPr>
          <p:cNvPr id="5" name="Slide Number Placeholder 4"/>
          <p:cNvSpPr>
            <a:spLocks noGrp="1"/>
          </p:cNvSpPr>
          <p:nvPr>
            <p:ph type="sldNum" sz="quarter" idx="12"/>
          </p:nvPr>
        </p:nvSpPr>
        <p:spPr/>
        <p:txBody>
          <a:bodyPr/>
          <a:lstStyle/>
          <a:p>
            <a:fld id="{1CA093FF-0709-489F-960B-E0D5A32CFF65}" type="slidenum">
              <a:rPr lang="en-US" smtClean="0"/>
              <a:t>21</a:t>
            </a:fld>
            <a:endParaRPr lang="en-US" dirty="0"/>
          </a:p>
        </p:txBody>
      </p:sp>
    </p:spTree>
    <p:extLst>
      <p:ext uri="{BB962C8B-B14F-4D97-AF65-F5344CB8AC3E}">
        <p14:creationId xmlns:p14="http://schemas.microsoft.com/office/powerpoint/2010/main" val="257500440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824908" y="2517702"/>
            <a:ext cx="6700947" cy="1107996"/>
          </a:xfrm>
          <a:prstGeom prst="rect">
            <a:avLst/>
          </a:prstGeom>
          <a:noFill/>
        </p:spPr>
        <p:txBody>
          <a:bodyPr wrap="square" rtlCol="0">
            <a:spAutoFit/>
          </a:bodyPr>
          <a:lstStyle/>
          <a:p>
            <a:pPr algn="ctr"/>
            <a:r>
              <a:rPr lang="en-US" sz="6600" dirty="0" smtClean="0"/>
              <a:t>Thank you!</a:t>
            </a:r>
            <a:endParaRPr lang="en-US" sz="6600" dirty="0"/>
          </a:p>
        </p:txBody>
      </p:sp>
    </p:spTree>
    <p:extLst>
      <p:ext uri="{BB962C8B-B14F-4D97-AF65-F5344CB8AC3E}">
        <p14:creationId xmlns:p14="http://schemas.microsoft.com/office/powerpoint/2010/main" val="2136998794"/>
      </p:ext>
    </p:extLst>
  </p:cSld>
  <p:clrMapOvr>
    <a:masterClrMapping/>
  </p:clrMapOvr>
</p:sld>
</file>

<file path=ppt/theme/theme1.xml><?xml version="1.0" encoding="utf-8"?>
<a:theme xmlns:a="http://schemas.openxmlformats.org/drawingml/2006/main" name="Office Theme">
  <a:themeElements>
    <a:clrScheme name="Grayscale">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15622</TotalTime>
  <Words>3005</Words>
  <Application>Microsoft Macintosh PowerPoint</Application>
  <PresentationFormat>Custom</PresentationFormat>
  <Paragraphs>288</Paragraphs>
  <Slides>22</Slides>
  <Notes>22</Notes>
  <HiddenSlides>0</HiddenSlides>
  <MMClips>0</MMClips>
  <ScaleCrop>false</ScaleCrop>
  <HeadingPairs>
    <vt:vector size="4" baseType="variant">
      <vt:variant>
        <vt:lpstr>Theme</vt:lpstr>
      </vt:variant>
      <vt:variant>
        <vt:i4>1</vt:i4>
      </vt:variant>
      <vt:variant>
        <vt:lpstr>Slide Titles</vt:lpstr>
      </vt:variant>
      <vt:variant>
        <vt:i4>22</vt:i4>
      </vt:variant>
    </vt:vector>
  </HeadingPairs>
  <TitlesOfParts>
    <vt:vector size="23" baseType="lpstr">
      <vt:lpstr>Office Theme</vt:lpstr>
      <vt:lpstr>Interview Preparation</vt:lpstr>
      <vt:lpstr>Agenda</vt:lpstr>
      <vt:lpstr>Welcome &amp; Introductions</vt:lpstr>
      <vt:lpstr>Welcome</vt:lpstr>
      <vt:lpstr>Interview Preparation - Mindset</vt:lpstr>
      <vt:lpstr>Interview Preparation - Mindset</vt:lpstr>
      <vt:lpstr>Interview Preparation</vt:lpstr>
      <vt:lpstr>Preparation &amp; STAR</vt:lpstr>
      <vt:lpstr>Interview prep – dealing with ‘nervousness’</vt:lpstr>
      <vt:lpstr>Interview Practice</vt:lpstr>
      <vt:lpstr>Best Practices for Interview Types</vt:lpstr>
      <vt:lpstr>Best Practices for Interview Types</vt:lpstr>
      <vt:lpstr>Best Practices for Interview Types</vt:lpstr>
      <vt:lpstr>Specific Questions to Ask in an Interview</vt:lpstr>
      <vt:lpstr>Specific Questions</vt:lpstr>
      <vt:lpstr>Specific Questions</vt:lpstr>
      <vt:lpstr>Specific Questions</vt:lpstr>
      <vt:lpstr>Specific Questions</vt:lpstr>
      <vt:lpstr>Specific Questions</vt:lpstr>
      <vt:lpstr>Closing the Interview</vt:lpstr>
      <vt:lpstr>Sharing – Round Robin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Schools First FCU</dc:title>
  <dc:creator>Owner</dc:creator>
  <cp:lastModifiedBy>Ariana Elsie McNally</cp:lastModifiedBy>
  <cp:revision>87</cp:revision>
  <cp:lastPrinted>2017-01-09T16:12:57Z</cp:lastPrinted>
  <dcterms:created xsi:type="dcterms:W3CDTF">2015-05-19T19:15:11Z</dcterms:created>
  <dcterms:modified xsi:type="dcterms:W3CDTF">2017-01-09T18:27:58Z</dcterms:modified>
</cp:coreProperties>
</file>